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4"/>
  </p:notesMasterIdLst>
  <p:sldIdLst>
    <p:sldId id="264" r:id="rId2"/>
    <p:sldId id="265" r:id="rId3"/>
  </p:sldIdLst>
  <p:sldSz cx="7775575" cy="10907713"/>
  <p:notesSz cx="6888163" cy="10018713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A1B5"/>
    <a:srgbClr val="EDEFF3"/>
    <a:srgbClr val="937692"/>
    <a:srgbClr val="A991A8"/>
    <a:srgbClr val="CCCCFF"/>
    <a:srgbClr val="FFB461"/>
    <a:srgbClr val="D7BFCA"/>
    <a:srgbClr val="EBC71A"/>
    <a:srgbClr val="ACCD03"/>
    <a:srgbClr val="FD8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15" autoAdjust="0"/>
    <p:restoredTop sz="94333" autoAdjust="0"/>
  </p:normalViewPr>
  <p:slideViewPr>
    <p:cSldViewPr snapToGrid="0">
      <p:cViewPr>
        <p:scale>
          <a:sx n="90" d="100"/>
          <a:sy n="90" d="100"/>
        </p:scale>
        <p:origin x="318" y="-1380"/>
      </p:cViewPr>
      <p:guideLst>
        <p:guide orient="horz" pos="3435"/>
        <p:guide pos="24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1" cy="502676"/>
          </a:xfrm>
          <a:prstGeom prst="rect">
            <a:avLst/>
          </a:prstGeom>
        </p:spPr>
        <p:txBody>
          <a:bodyPr vert="horz" lIns="92444" tIns="46221" rIns="92444" bIns="4622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700" y="0"/>
            <a:ext cx="2984871" cy="502676"/>
          </a:xfrm>
          <a:prstGeom prst="rect">
            <a:avLst/>
          </a:prstGeom>
        </p:spPr>
        <p:txBody>
          <a:bodyPr vert="horz" lIns="92444" tIns="46221" rIns="92444" bIns="46221" rtlCol="0"/>
          <a:lstStyle>
            <a:lvl1pPr algn="r">
              <a:defRPr sz="1200"/>
            </a:lvl1pPr>
          </a:lstStyle>
          <a:p>
            <a:fld id="{70F99883-74AE-4A2C-81B7-5B86A08198C0}" type="datetimeFigureOut">
              <a:rPr kumimoji="1" lang="ja-JP" altLang="en-US" smtClean="0"/>
              <a:pPr/>
              <a:t>2025/6/20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38375" y="1250950"/>
            <a:ext cx="2411413" cy="33829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4" tIns="46221" rIns="92444" bIns="4622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817" y="4821508"/>
            <a:ext cx="5510530" cy="3944868"/>
          </a:xfrm>
          <a:prstGeom prst="rect">
            <a:avLst/>
          </a:prstGeom>
        </p:spPr>
        <p:txBody>
          <a:bodyPr vert="horz" lIns="92444" tIns="46221" rIns="92444" bIns="4622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516043"/>
            <a:ext cx="2984871" cy="502675"/>
          </a:xfrm>
          <a:prstGeom prst="rect">
            <a:avLst/>
          </a:prstGeom>
        </p:spPr>
        <p:txBody>
          <a:bodyPr vert="horz" lIns="92444" tIns="46221" rIns="92444" bIns="4622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700" y="9516043"/>
            <a:ext cx="2984871" cy="502675"/>
          </a:xfrm>
          <a:prstGeom prst="rect">
            <a:avLst/>
          </a:prstGeom>
        </p:spPr>
        <p:txBody>
          <a:bodyPr vert="horz" lIns="92444" tIns="46221" rIns="92444" bIns="46221" rtlCol="0" anchor="b"/>
          <a:lstStyle>
            <a:lvl1pPr algn="r">
              <a:defRPr sz="1200"/>
            </a:lvl1pPr>
          </a:lstStyle>
          <a:p>
            <a:fld id="{ACD93CC5-A9B8-46A1-B8C3-70AA73E05DA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6/20/2025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4649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6/20/2025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8151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6/20/2025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6158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14114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071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6/20/2025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730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6/20/2025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348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6/20/2025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6699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6/20/2025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26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6/20/2025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8067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6/20/2025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092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6/20/2025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9001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6/20/2025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9017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1019007" fontAlgn="auto">
              <a:spcBef>
                <a:spcPts val="0"/>
              </a:spcBef>
              <a:spcAft>
                <a:spcPts val="0"/>
              </a:spcAft>
              <a:defRPr sz="102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F884F0B2-B493-4BF7-8ECE-6909FFB28D8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6/20/2025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1019007" fontAlgn="auto">
              <a:spcBef>
                <a:spcPts val="0"/>
              </a:spcBef>
              <a:spcAft>
                <a:spcPts val="0"/>
              </a:spcAft>
              <a:defRPr sz="102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defTabSz="1019007" fontAlgn="auto">
              <a:spcBef>
                <a:spcPts val="0"/>
              </a:spcBef>
              <a:spcAft>
                <a:spcPts val="0"/>
              </a:spcAft>
              <a:defRPr sz="102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E74A00B5-3BCE-4728-91D6-CDCA4B0AE92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5636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75" r:id="rId13"/>
  </p:sldLayoutIdLst>
  <p:txStyles>
    <p:titleStyle>
      <a:lvl1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hyperlink" Target="https://2.bp.blogspot.com/-hUFrHQB7bd8/XDXcy641LpI/AAAAAAABRNE/zwxg6DdlSjocHJrW-GSmnWujI7BVjjSQwCLcBGAs/s800/travel_bus_unchinbako.pn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正方形/長方形 27"/>
          <p:cNvSpPr/>
          <p:nvPr/>
        </p:nvSpPr>
        <p:spPr>
          <a:xfrm>
            <a:off x="305972" y="1784893"/>
            <a:ext cx="6918621" cy="42840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ja-JP"/>
              <a:t>中札内</a:t>
            </a:r>
          </a:p>
          <a:p>
            <a:r>
              <a:rPr lang="en-US" altLang="ja-JP"/>
              <a:t> </a:t>
            </a:r>
            <a:endParaRPr lang="ja-JP" altLang="ja-JP"/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647517" y="781694"/>
            <a:ext cx="633057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4800" b="1" dirty="0" smtClean="0">
                <a:ln w="19050"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ご利用方法と注意事項</a:t>
            </a:r>
            <a:endParaRPr kumimoji="1" lang="ja-JP" altLang="en-US" sz="4800" b="1" dirty="0">
              <a:ln w="19050">
                <a:solidFill>
                  <a:schemeClr val="accent1">
                    <a:lumMod val="50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438219" y="422126"/>
            <a:ext cx="4724788" cy="384895"/>
          </a:xfrm>
          <a:prstGeom prst="roundRect">
            <a:avLst>
              <a:gd name="adj" fmla="val 50000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中札内村高齢者民間バス助成事業</a:t>
            </a:r>
            <a:endParaRPr lang="ja-JP" alt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422457" y="1634418"/>
            <a:ext cx="6927577" cy="43806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バスの乗り方</a:t>
            </a:r>
            <a:endParaRPr lang="ja-JP" altLang="en-US" sz="2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438219" y="6859272"/>
            <a:ext cx="6918621" cy="36298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5" name="正方形/長方形 34"/>
          <p:cNvSpPr/>
          <p:nvPr/>
        </p:nvSpPr>
        <p:spPr>
          <a:xfrm>
            <a:off x="428026" y="6466417"/>
            <a:ext cx="6918621" cy="43806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Ｑ＆</a:t>
            </a:r>
            <a:r>
              <a:rPr lang="ja-JP" altLang="en-US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Ａ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307265" y="1060459"/>
            <a:ext cx="184731" cy="4010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  <p:pic>
        <p:nvPicPr>
          <p:cNvPr id="25" name="図 24" descr="ソース画像を表示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6364" y="3711177"/>
            <a:ext cx="802552" cy="1196896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図 25" descr="https://1.bp.blogspot.com/-NFu670mjfyI/W0rqUvwisJI/AAAAAAABNZk/z4FJmPs2I_svm7GgIhrWBykeUcU4e2H3gCLcBGAs/s800/car_menkyo_hennou_man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5959" y="3621654"/>
            <a:ext cx="795295" cy="96707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図 29" descr="バスの運賃箱のイラスト">
            <a:hlinkClick r:id="rId4"/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7101" y="3662667"/>
            <a:ext cx="923925" cy="1190625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テキスト ボックス 28"/>
          <p:cNvSpPr txBox="1"/>
          <p:nvPr/>
        </p:nvSpPr>
        <p:spPr>
          <a:xfrm>
            <a:off x="335158" y="5404167"/>
            <a:ext cx="69521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利用</a:t>
            </a:r>
            <a:r>
              <a:rPr lang="ja-JP" altLang="en-US" sz="18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する</a:t>
            </a:r>
            <a:r>
              <a:rPr lang="ja-JP" altLang="en-US" sz="18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ときは必ず</a:t>
            </a:r>
            <a:r>
              <a:rPr lang="en-US" altLang="ja-JP" sz="18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『</a:t>
            </a:r>
            <a:r>
              <a:rPr lang="ja-JP" altLang="en-US" sz="18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乗車証</a:t>
            </a:r>
            <a:r>
              <a:rPr lang="en-US" altLang="ja-JP" sz="18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』</a:t>
            </a:r>
            <a:r>
              <a:rPr lang="ja-JP" altLang="en-US" sz="18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と</a:t>
            </a:r>
            <a:r>
              <a:rPr lang="en-US" altLang="ja-JP" sz="18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『</a:t>
            </a:r>
            <a:r>
              <a:rPr lang="ja-JP" altLang="en-US" sz="18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バス助成券</a:t>
            </a:r>
            <a:r>
              <a:rPr lang="en-US" altLang="ja-JP" sz="18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』</a:t>
            </a:r>
            <a:r>
              <a:rPr lang="ja-JP" altLang="en-US" sz="18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を一緒</a:t>
            </a:r>
            <a:r>
              <a:rPr lang="ja-JP" altLang="en-US" sz="18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にお持ちください。</a:t>
            </a:r>
            <a:endParaRPr lang="ja-JP" altLang="ja-JP" sz="18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endParaRPr kumimoji="1" lang="ja-JP" altLang="en-US" sz="1800" dirty="0">
              <a:latin typeface="木漏れ日ゴシック" panose="02000609000000000000" pitchFamily="1" charset="-128"/>
              <a:ea typeface="木漏れ日ゴシック" panose="02000609000000000000" pitchFamily="1" charset="-128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647517" y="2154064"/>
            <a:ext cx="6447767" cy="1142320"/>
          </a:xfrm>
          <a:prstGeom prst="roundRect">
            <a:avLst/>
          </a:prstGeom>
          <a:solidFill>
            <a:srgbClr val="EDEF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800356" y="2240271"/>
            <a:ext cx="62949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①整理券</a:t>
            </a:r>
            <a:r>
              <a:rPr kumimoji="1" lang="ja-JP" altLang="en-US" sz="18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をとって乗車します。</a:t>
            </a:r>
            <a:endParaRPr kumimoji="1" lang="en-US" altLang="ja-JP" sz="18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18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②バス</a:t>
            </a:r>
            <a:r>
              <a:rPr kumimoji="1" lang="ja-JP" altLang="en-US" sz="18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から</a:t>
            </a:r>
            <a:r>
              <a:rPr kumimoji="1" lang="ja-JP" altLang="en-US" sz="18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降りる</a:t>
            </a:r>
            <a:r>
              <a:rPr lang="ja-JP" altLang="en-US" sz="1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際</a:t>
            </a:r>
            <a:r>
              <a:rPr kumimoji="1" lang="ja-JP" altLang="en-US" sz="18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に、</a:t>
            </a:r>
            <a:r>
              <a:rPr lang="ja-JP" altLang="en-US" sz="1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乗務員</a:t>
            </a:r>
            <a:r>
              <a:rPr kumimoji="1" lang="ja-JP" altLang="en-US" sz="18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に</a:t>
            </a:r>
            <a:r>
              <a:rPr kumimoji="1" lang="en-US" altLang="ja-JP" sz="18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『</a:t>
            </a:r>
            <a:r>
              <a:rPr kumimoji="1" lang="ja-JP" altLang="en-US" sz="18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乗車証</a:t>
            </a:r>
            <a:r>
              <a:rPr kumimoji="1" lang="en-US" altLang="ja-JP" sz="18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』</a:t>
            </a:r>
            <a:r>
              <a:rPr kumimoji="1" lang="ja-JP" altLang="en-US" sz="18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を確認して</a:t>
            </a:r>
            <a:r>
              <a:rPr kumimoji="1" lang="ja-JP" altLang="en-US" sz="18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もらいます。</a:t>
            </a:r>
            <a:endParaRPr kumimoji="1" lang="en-US" altLang="ja-JP" sz="18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③</a:t>
            </a:r>
            <a:r>
              <a:rPr kumimoji="1" lang="ja-JP" altLang="en-US" sz="18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運賃箱</a:t>
            </a:r>
            <a:r>
              <a:rPr kumimoji="1" lang="ja-JP" altLang="en-US" sz="18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に</a:t>
            </a:r>
            <a:r>
              <a:rPr kumimoji="1" lang="en-US" altLang="ja-JP" sz="18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『</a:t>
            </a:r>
            <a:r>
              <a:rPr kumimoji="1" lang="ja-JP" altLang="en-US" sz="18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整理券</a:t>
            </a:r>
            <a:r>
              <a:rPr kumimoji="1" lang="en-US" altLang="ja-JP" sz="18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』</a:t>
            </a:r>
            <a:r>
              <a:rPr kumimoji="1" lang="ja-JP" altLang="en-US" sz="18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と</a:t>
            </a:r>
            <a:r>
              <a:rPr kumimoji="1" lang="en-US" altLang="ja-JP" sz="18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『</a:t>
            </a:r>
            <a:r>
              <a:rPr kumimoji="1" lang="ja-JP" altLang="en-US" sz="18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バス助成券</a:t>
            </a:r>
            <a:r>
              <a:rPr kumimoji="1" lang="en-US" altLang="ja-JP" sz="18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』</a:t>
            </a:r>
            <a:r>
              <a:rPr kumimoji="1" lang="ja-JP" altLang="en-US" sz="18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を入れて</a:t>
            </a:r>
            <a:r>
              <a:rPr kumimoji="1" lang="ja-JP" altLang="en-US" sz="18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降車します。</a:t>
            </a:r>
            <a:endParaRPr kumimoji="1" lang="ja-JP" altLang="en-US" sz="18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3" name="右矢印 12"/>
          <p:cNvSpPr/>
          <p:nvPr/>
        </p:nvSpPr>
        <p:spPr>
          <a:xfrm>
            <a:off x="3322297" y="3926911"/>
            <a:ext cx="885973" cy="469256"/>
          </a:xfrm>
          <a:prstGeom prst="rightArrow">
            <a:avLst>
              <a:gd name="adj1" fmla="val 50000"/>
              <a:gd name="adj2" fmla="val 79694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円形吹き出し 48"/>
          <p:cNvSpPr/>
          <p:nvPr/>
        </p:nvSpPr>
        <p:spPr>
          <a:xfrm>
            <a:off x="904066" y="3615732"/>
            <a:ext cx="666750" cy="432444"/>
          </a:xfrm>
          <a:prstGeom prst="wedgeEllipseCallout">
            <a:avLst>
              <a:gd name="adj1" fmla="val 64651"/>
              <a:gd name="adj2" fmla="val 51389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050" b="1" kern="100" dirty="0" smtClean="0">
                <a:solidFill>
                  <a:srgbClr val="000000"/>
                </a:solidFill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ＯＫ</a:t>
            </a:r>
            <a:endParaRPr lang="ja-JP" sz="1050" kern="100" dirty="0">
              <a:effectLst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50" name="四角形吹き出し 49"/>
          <p:cNvSpPr/>
          <p:nvPr/>
        </p:nvSpPr>
        <p:spPr>
          <a:xfrm>
            <a:off x="5271027" y="3342153"/>
            <a:ext cx="1506688" cy="1580810"/>
          </a:xfrm>
          <a:prstGeom prst="wedgeRectCallout">
            <a:avLst>
              <a:gd name="adj1" fmla="val -75582"/>
              <a:gd name="adj2" fmla="val -12296"/>
            </a:avLst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050" kern="100" dirty="0">
                <a:effectLst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pic>
        <p:nvPicPr>
          <p:cNvPr id="51" name="図 50" descr="C:\Users\n.aizawa\Desktop\rimg0021s.jpg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5744" y="3580070"/>
            <a:ext cx="857250" cy="42481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テキスト ボックス 1"/>
          <p:cNvSpPr txBox="1"/>
          <p:nvPr/>
        </p:nvSpPr>
        <p:spPr>
          <a:xfrm>
            <a:off x="454985" y="6950253"/>
            <a:ext cx="6918621" cy="3462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Ｑ．帯広市内だけでの利用や、帯広⇔更別の区間では利用できないの？</a:t>
            </a:r>
          </a:p>
          <a:p>
            <a:r>
              <a:rPr lang="ja-JP" altLang="ja-JP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Ａ</a:t>
            </a:r>
            <a:r>
              <a:rPr lang="ja-JP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．村外へのおでかけの機会を増やすことを目的としているため、</a:t>
            </a:r>
            <a:r>
              <a:rPr lang="ja-JP" altLang="ja-JP" sz="1600" b="1" u="sng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中札内村</a:t>
            </a:r>
            <a:r>
              <a:rPr lang="ja-JP" altLang="ja-JP" sz="1600" b="1" u="sng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で乗</a:t>
            </a:r>
            <a:endParaRPr lang="en-US" altLang="ja-JP" sz="1600" b="1" u="sng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6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6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ja-JP" sz="1600" b="1" u="sng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降した場合に限ります</a:t>
            </a:r>
            <a:r>
              <a:rPr lang="ja-JP" altLang="ja-JP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。帯広市内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間</a:t>
            </a:r>
            <a:r>
              <a:rPr lang="ja-JP" altLang="ja-JP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で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の利用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や</a:t>
            </a:r>
            <a:r>
              <a:rPr lang="ja-JP" altLang="ja-JP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乗り換え</a:t>
            </a:r>
            <a:r>
              <a:rPr lang="ja-JP" altLang="ja-JP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後は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利用</a:t>
            </a:r>
            <a:r>
              <a:rPr lang="ja-JP" altLang="ja-JP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できません</a:t>
            </a:r>
            <a:r>
              <a:rPr lang="ja-JP" altLang="ja-JP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。</a:t>
            </a:r>
            <a:endParaRPr lang="en-US" altLang="ja-JP" sz="16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endParaRPr lang="ja-JP" altLang="ja-JP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ja-JP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Ｑ．いくらまで助成してくれるの？自己負担は発生するの？</a:t>
            </a:r>
          </a:p>
          <a:p>
            <a:r>
              <a:rPr lang="ja-JP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Ａ．広尾線内のバス運賃の全額を助成します。基本的には自己負担は発生</a:t>
            </a:r>
            <a:r>
              <a:rPr lang="ja-JP" altLang="ja-JP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しませ</a:t>
            </a:r>
            <a:endParaRPr lang="en-US" altLang="ja-JP" sz="16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ja-JP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ん</a:t>
            </a:r>
            <a:r>
              <a:rPr lang="ja-JP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が、普段利用</a:t>
            </a:r>
            <a:r>
              <a:rPr lang="ja-JP" altLang="ja-JP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されるバス</a:t>
            </a:r>
            <a:r>
              <a:rPr lang="ja-JP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停以外から乗車した場合など、</a:t>
            </a:r>
            <a:r>
              <a:rPr lang="ja-JP" altLang="ja-JP" sz="1600" u="sng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バス</a:t>
            </a:r>
            <a:r>
              <a:rPr lang="ja-JP" altLang="en-US" sz="1600" u="sng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助成</a:t>
            </a:r>
            <a:r>
              <a:rPr lang="ja-JP" altLang="ja-JP" sz="1600" u="sng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券</a:t>
            </a:r>
            <a:r>
              <a:rPr lang="ja-JP" altLang="ja-JP" sz="1600" u="sng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に</a:t>
            </a:r>
            <a:r>
              <a:rPr lang="ja-JP" altLang="ja-JP" sz="1600" u="sng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記載</a:t>
            </a:r>
            <a:endParaRPr lang="en-US" altLang="ja-JP" sz="1600" u="sng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ja-JP" sz="1600" u="sng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された</a:t>
            </a:r>
            <a:r>
              <a:rPr lang="ja-JP" altLang="ja-JP" sz="1600" u="sng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金額以上の料金となった場合の差額</a:t>
            </a:r>
            <a:r>
              <a:rPr lang="ja-JP" altLang="ja-JP" sz="1600" u="sng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は</a:t>
            </a:r>
            <a:r>
              <a:rPr lang="ja-JP" altLang="en-US" sz="1600" u="sng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、　</a:t>
            </a:r>
            <a:r>
              <a:rPr lang="ja-JP" altLang="ja-JP" sz="1600" u="sng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現金</a:t>
            </a:r>
            <a:r>
              <a:rPr lang="ja-JP" altLang="ja-JP" sz="1600" u="sng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で自己負担となります</a:t>
            </a:r>
            <a:r>
              <a:rPr lang="ja-JP" altLang="ja-JP" sz="1600" u="sng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。</a:t>
            </a:r>
            <a:endParaRPr lang="en-US" altLang="ja-JP" sz="1600" u="sng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endParaRPr lang="ja-JP" altLang="ja-JP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ja-JP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Ｑ．毎年申請する必要はあるの？</a:t>
            </a:r>
          </a:p>
          <a:p>
            <a:r>
              <a:rPr lang="ja-JP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Ａ</a:t>
            </a:r>
            <a:r>
              <a:rPr lang="ja-JP" altLang="ja-JP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．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必要ありません。</a:t>
            </a:r>
            <a:r>
              <a:rPr lang="ja-JP" altLang="ja-JP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バス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助成</a:t>
            </a:r>
            <a:r>
              <a:rPr lang="ja-JP" altLang="ja-JP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券</a:t>
            </a:r>
            <a:r>
              <a:rPr lang="ja-JP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が無くなりそうになった場合</a:t>
            </a:r>
            <a:r>
              <a:rPr lang="ja-JP" altLang="ja-JP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は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、</a:t>
            </a:r>
            <a:r>
              <a:rPr lang="ja-JP" altLang="ja-JP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再度</a:t>
            </a:r>
            <a:r>
              <a:rPr lang="ja-JP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申請が</a:t>
            </a:r>
            <a:r>
              <a:rPr lang="ja-JP" altLang="ja-JP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必要</a:t>
            </a:r>
            <a:endParaRPr lang="en-US" altLang="ja-JP" sz="16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ja-JP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と</a:t>
            </a:r>
            <a:r>
              <a:rPr lang="ja-JP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なりますが、</a:t>
            </a:r>
            <a:r>
              <a:rPr lang="ja-JP" altLang="ja-JP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バス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助成</a:t>
            </a:r>
            <a:r>
              <a:rPr lang="ja-JP" altLang="ja-JP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券</a:t>
            </a:r>
            <a:r>
              <a:rPr lang="ja-JP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に有効</a:t>
            </a:r>
            <a:r>
              <a:rPr lang="ja-JP" altLang="ja-JP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期限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を</a:t>
            </a:r>
            <a:r>
              <a:rPr lang="ja-JP" altLang="ja-JP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設けない</a:t>
            </a:r>
            <a:r>
              <a:rPr lang="ja-JP" altLang="ja-JP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ため</a:t>
            </a:r>
            <a:r>
              <a:rPr lang="ja-JP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、お手元に</a:t>
            </a:r>
            <a:r>
              <a:rPr lang="ja-JP" altLang="ja-JP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バス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助成</a:t>
            </a:r>
            <a:r>
              <a:rPr lang="ja-JP" altLang="ja-JP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券</a:t>
            </a:r>
            <a:r>
              <a:rPr lang="ja-JP" altLang="ja-JP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が</a:t>
            </a:r>
            <a:endParaRPr lang="en-US" altLang="ja-JP" sz="16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ja-JP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ある</a:t>
            </a:r>
            <a:r>
              <a:rPr lang="ja-JP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限り引き続きご利用いただく事ができます。</a:t>
            </a:r>
          </a:p>
          <a:p>
            <a:endParaRPr kumimoji="1" lang="ja-JP" altLang="en-US" sz="11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707321" y="3386239"/>
            <a:ext cx="64439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整理券</a:t>
            </a:r>
            <a:endParaRPr lang="ja-JP" altLang="ja-JP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86400" y="4247590"/>
            <a:ext cx="1127051" cy="569610"/>
          </a:xfrm>
          <a:prstGeom prst="rect">
            <a:avLst/>
          </a:prstGeom>
        </p:spPr>
      </p:pic>
      <p:sp>
        <p:nvSpPr>
          <p:cNvPr id="45" name="テキスト ボックス 44"/>
          <p:cNvSpPr txBox="1"/>
          <p:nvPr/>
        </p:nvSpPr>
        <p:spPr>
          <a:xfrm>
            <a:off x="5572434" y="3998238"/>
            <a:ext cx="903871" cy="2597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バス助成券</a:t>
            </a:r>
            <a:endParaRPr lang="ja-JP" altLang="ja-JP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454117" y="4222929"/>
            <a:ext cx="1159334" cy="5859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9277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図 41">
            <a:extLst>
              <a:ext uri="{FF2B5EF4-FFF2-40B4-BE49-F238E27FC236}">
                <a16:creationId xmlns:a16="http://schemas.microsoft.com/office/drawing/2014/main" id="{653FB7A5-19F5-9446-A8EF-D806CFB4452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4815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1882" t="71524"/>
          <a:stretch/>
        </p:blipFill>
        <p:spPr>
          <a:xfrm>
            <a:off x="6942" y="7784812"/>
            <a:ext cx="7820389" cy="3106813"/>
          </a:xfrm>
          <a:prstGeom prst="rect">
            <a:avLst/>
          </a:prstGeom>
        </p:spPr>
      </p:pic>
      <p:sp>
        <p:nvSpPr>
          <p:cNvPr id="28" name="正方形/長方形 27"/>
          <p:cNvSpPr/>
          <p:nvPr/>
        </p:nvSpPr>
        <p:spPr>
          <a:xfrm>
            <a:off x="405211" y="994824"/>
            <a:ext cx="6918621" cy="66019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ja-JP" dirty="0"/>
              <a:t>中札内</a:t>
            </a:r>
          </a:p>
          <a:p>
            <a:r>
              <a:rPr lang="en-US" altLang="ja-JP" dirty="0"/>
              <a:t> </a:t>
            </a:r>
            <a:endParaRPr lang="ja-JP" altLang="ja-JP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307265" y="1060459"/>
            <a:ext cx="184731" cy="4010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467380" y="1604989"/>
            <a:ext cx="676127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◆乗車証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を忘れた場合は、バス助成券を使用できません。（バス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助成券を忘れ</a:t>
            </a:r>
            <a:endParaRPr lang="en-US" altLang="ja-JP" sz="16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600" dirty="0" err="1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た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場合も同様）</a:t>
            </a:r>
          </a:p>
          <a:p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◆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乗車証及び助成券は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、他人へ譲渡してはいけません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。不正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に使用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した場合</a:t>
            </a:r>
            <a:endParaRPr lang="en-US" altLang="ja-JP" sz="16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は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、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以後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の交付を停止することがあります。</a:t>
            </a:r>
          </a:p>
          <a:p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◆乗車証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を使用しなくなったとき（バスを利用することができなく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なった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、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転出</a:t>
            </a:r>
            <a:endParaRPr lang="en-US" altLang="ja-JP" sz="16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等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）は、乗車証を返還してください。</a:t>
            </a:r>
          </a:p>
          <a:p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◆乗車証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を汚損、紛失等した場合は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、再発行しますので保健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センターへ届出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し</a:t>
            </a:r>
            <a:endParaRPr lang="en-US" altLang="ja-JP" sz="16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600" dirty="0" err="1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て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ください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。</a:t>
            </a:r>
            <a:endParaRPr lang="ja-JP" altLang="en-US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endParaRPr kumimoji="1" lang="ja-JP" altLang="en-US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416444" y="576710"/>
            <a:ext cx="6930651" cy="43806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注意事項</a:t>
            </a:r>
            <a:endParaRPr lang="ja-JP" altLang="en-US" sz="1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485365" y="8902245"/>
            <a:ext cx="27149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お問い合わせ先</a:t>
            </a:r>
            <a:endParaRPr kumimoji="1" lang="ja-JP" alt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475387" y="9613548"/>
            <a:ext cx="58015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福祉課福祉グループ（保健センター内）</a:t>
            </a:r>
            <a:endParaRPr kumimoji="1" lang="ja-JP" alt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-19300" y="10069807"/>
            <a:ext cx="69089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☎（６７）２３２１　ＦＡＸ（６３）４１７２</a:t>
            </a:r>
            <a:endParaRPr kumimoji="1" lang="ja-JP" alt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45402" y="4297699"/>
            <a:ext cx="6791256" cy="1738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◆十勝</a:t>
            </a:r>
            <a:r>
              <a:rPr lang="ja-JP" altLang="ja-JP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バス</a:t>
            </a:r>
            <a:r>
              <a:rPr lang="ja-JP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広尾線のみで利用できます</a:t>
            </a:r>
            <a:r>
              <a:rPr lang="ja-JP" altLang="ja-JP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。</a:t>
            </a:r>
            <a:r>
              <a:rPr lang="en-US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 </a:t>
            </a:r>
            <a:endParaRPr lang="ja-JP" altLang="ja-JP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lvl="0"/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◆</a:t>
            </a:r>
            <a:r>
              <a:rPr lang="ja-JP" altLang="ja-JP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券面</a:t>
            </a:r>
            <a:r>
              <a:rPr lang="ja-JP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額以下の場合でもご利用いただけます。</a:t>
            </a:r>
            <a:r>
              <a:rPr lang="ja-JP" altLang="ja-JP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（おつり</a:t>
            </a:r>
            <a:r>
              <a:rPr lang="ja-JP" altLang="ja-JP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は</a:t>
            </a:r>
            <a:r>
              <a:rPr lang="ja-JP" altLang="ja-JP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出ません</a:t>
            </a:r>
            <a:r>
              <a:rPr lang="ja-JP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。</a:t>
            </a:r>
            <a:r>
              <a:rPr lang="ja-JP" altLang="ja-JP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）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endParaRPr lang="ja-JP" altLang="ja-JP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en-US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 </a:t>
            </a:r>
            <a:endParaRPr lang="en-US" altLang="ja-JP" sz="16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endParaRPr lang="en-US" altLang="ja-JP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endParaRPr lang="ja-JP" altLang="ja-JP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ja-JP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区間</a:t>
            </a:r>
            <a:r>
              <a:rPr lang="ja-JP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選択《参考</a:t>
            </a:r>
            <a:r>
              <a:rPr lang="ja-JP" altLang="ja-JP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》</a:t>
            </a:r>
            <a:endParaRPr lang="en-US" altLang="ja-JP" sz="16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endParaRPr kumimoji="1" lang="ja-JP" altLang="en-US" sz="11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2" name="テキスト ボックス 76"/>
          <p:cNvSpPr txBox="1"/>
          <p:nvPr/>
        </p:nvSpPr>
        <p:spPr>
          <a:xfrm>
            <a:off x="1403103" y="6222212"/>
            <a:ext cx="619125" cy="32385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200" b="1" kern="100" dirty="0">
                <a:effectLst/>
                <a:latin typeface="游明朝" panose="02020400000000000000" pitchFamily="18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更別</a:t>
            </a:r>
            <a:endParaRPr 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3" name="テキスト ボックス 77"/>
          <p:cNvSpPr txBox="1"/>
          <p:nvPr/>
        </p:nvSpPr>
        <p:spPr>
          <a:xfrm>
            <a:off x="3713498" y="6229194"/>
            <a:ext cx="619125" cy="32385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200" b="1" kern="100">
                <a:effectLst/>
                <a:latin typeface="游明朝" panose="02020400000000000000" pitchFamily="18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大樹</a:t>
            </a:r>
            <a:endParaRPr lang="ja-JP" sz="1050" kern="10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4" name="テキスト ボックス 78"/>
          <p:cNvSpPr txBox="1"/>
          <p:nvPr/>
        </p:nvSpPr>
        <p:spPr>
          <a:xfrm>
            <a:off x="5791201" y="6208571"/>
            <a:ext cx="619125" cy="32385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200" b="1" kern="100" dirty="0">
                <a:effectLst/>
                <a:latin typeface="游明朝" panose="02020400000000000000" pitchFamily="18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広尾</a:t>
            </a:r>
            <a:endParaRPr 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cxnSp>
        <p:nvCxnSpPr>
          <p:cNvPr id="15" name="直線コネクタ 14"/>
          <p:cNvCxnSpPr/>
          <p:nvPr/>
        </p:nvCxnSpPr>
        <p:spPr>
          <a:xfrm flipV="1">
            <a:off x="837624" y="6528028"/>
            <a:ext cx="6072996" cy="317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 flipV="1">
            <a:off x="829283" y="6778147"/>
            <a:ext cx="6124575" cy="1905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>
            <a:off x="853625" y="6560269"/>
            <a:ext cx="0" cy="2571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 flipH="1">
            <a:off x="2895600" y="6560268"/>
            <a:ext cx="378" cy="2178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>
            <a:off x="5453558" y="6552722"/>
            <a:ext cx="0" cy="2349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 flipH="1">
            <a:off x="6889908" y="6532508"/>
            <a:ext cx="12371" cy="2512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楕円 23"/>
          <p:cNvSpPr/>
          <p:nvPr/>
        </p:nvSpPr>
        <p:spPr>
          <a:xfrm flipH="1">
            <a:off x="791712" y="6739735"/>
            <a:ext cx="123825" cy="1333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25" name="楕円 24"/>
          <p:cNvSpPr/>
          <p:nvPr/>
        </p:nvSpPr>
        <p:spPr>
          <a:xfrm flipH="1">
            <a:off x="4065788" y="6720997"/>
            <a:ext cx="123825" cy="1333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26" name="楕円 25"/>
          <p:cNvSpPr/>
          <p:nvPr/>
        </p:nvSpPr>
        <p:spPr>
          <a:xfrm flipH="1">
            <a:off x="3339127" y="6720997"/>
            <a:ext cx="123825" cy="1333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27" name="楕円 26"/>
          <p:cNvSpPr/>
          <p:nvPr/>
        </p:nvSpPr>
        <p:spPr>
          <a:xfrm flipH="1">
            <a:off x="1873039" y="6730522"/>
            <a:ext cx="123825" cy="1333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30" name="楕円 29"/>
          <p:cNvSpPr/>
          <p:nvPr/>
        </p:nvSpPr>
        <p:spPr>
          <a:xfrm flipH="1">
            <a:off x="2736150" y="6739735"/>
            <a:ext cx="123825" cy="1333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31" name="楕円 30"/>
          <p:cNvSpPr/>
          <p:nvPr/>
        </p:nvSpPr>
        <p:spPr>
          <a:xfrm flipH="1">
            <a:off x="6836048" y="6684093"/>
            <a:ext cx="123825" cy="1333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32" name="楕円 31"/>
          <p:cNvSpPr/>
          <p:nvPr/>
        </p:nvSpPr>
        <p:spPr>
          <a:xfrm flipH="1">
            <a:off x="5270995" y="6720997"/>
            <a:ext cx="123825" cy="1333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33" name="楕円 32"/>
          <p:cNvSpPr/>
          <p:nvPr/>
        </p:nvSpPr>
        <p:spPr>
          <a:xfrm flipH="1">
            <a:off x="4644490" y="6728786"/>
            <a:ext cx="123825" cy="1333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34" name="テキスト ボックス 20"/>
          <p:cNvSpPr txBox="1"/>
          <p:nvPr/>
        </p:nvSpPr>
        <p:spPr>
          <a:xfrm>
            <a:off x="553827" y="6879434"/>
            <a:ext cx="628650" cy="30480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1050" kern="100" dirty="0">
                <a:effectLst/>
                <a:latin typeface="游明朝" panose="02020400000000000000" pitchFamily="18" charset="-128"/>
                <a:ea typeface="HGS教科書体" panose="02020600000000000000" pitchFamily="18" charset="-128"/>
                <a:cs typeface="Times New Roman" panose="02020603050405020304" pitchFamily="18" charset="0"/>
              </a:rPr>
              <a:t>中札内</a:t>
            </a:r>
            <a:endParaRPr 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35" name="テキスト ボックス 72"/>
          <p:cNvSpPr txBox="1"/>
          <p:nvPr/>
        </p:nvSpPr>
        <p:spPr>
          <a:xfrm>
            <a:off x="1628502" y="6862136"/>
            <a:ext cx="752475" cy="30480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1050" kern="100" dirty="0">
                <a:effectLst/>
                <a:latin typeface="游明朝" panose="02020400000000000000" pitchFamily="18" charset="-128"/>
                <a:ea typeface="HGS教科書体" panose="02020600000000000000" pitchFamily="18" charset="-128"/>
                <a:cs typeface="Times New Roman" panose="02020603050405020304" pitchFamily="18" charset="0"/>
              </a:rPr>
              <a:t>更別市街</a:t>
            </a:r>
            <a:endParaRPr 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36" name="テキスト ボックス 36"/>
          <p:cNvSpPr txBox="1"/>
          <p:nvPr/>
        </p:nvSpPr>
        <p:spPr>
          <a:xfrm>
            <a:off x="2320743" y="6840044"/>
            <a:ext cx="879598" cy="55245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050" kern="100" dirty="0" smtClean="0">
                <a:effectLst/>
                <a:latin typeface="游明朝" panose="02020400000000000000" pitchFamily="18" charset="-128"/>
                <a:ea typeface="HGS教科書体" panose="02020600000000000000" pitchFamily="18" charset="-128"/>
                <a:cs typeface="Times New Roman" panose="02020603050405020304" pitchFamily="18" charset="0"/>
              </a:rPr>
              <a:t>更別南</a:t>
            </a:r>
            <a:r>
              <a:rPr lang="ja-JP" sz="1050" kern="100" dirty="0">
                <a:effectLst/>
                <a:latin typeface="游明朝" panose="02020400000000000000" pitchFamily="18" charset="-128"/>
                <a:ea typeface="HGS教科書体" panose="02020600000000000000" pitchFamily="18" charset="-128"/>
                <a:cs typeface="Times New Roman" panose="02020603050405020304" pitchFamily="18" charset="0"/>
              </a:rPr>
              <a:t>３線</a:t>
            </a:r>
            <a:endParaRPr 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37" name="テキスト ボックス 73"/>
          <p:cNvSpPr txBox="1"/>
          <p:nvPr/>
        </p:nvSpPr>
        <p:spPr>
          <a:xfrm>
            <a:off x="3073218" y="6877965"/>
            <a:ext cx="723900" cy="55245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1050" kern="100" dirty="0" smtClean="0">
                <a:effectLst/>
                <a:latin typeface="游明朝" panose="02020400000000000000" pitchFamily="18" charset="-128"/>
                <a:ea typeface="HGS教科書体" panose="02020600000000000000" pitchFamily="18" charset="-128"/>
                <a:cs typeface="Times New Roman" panose="02020603050405020304" pitchFamily="18" charset="0"/>
              </a:rPr>
              <a:t>どんぐり</a:t>
            </a:r>
            <a:endParaRPr lang="en-US" altLang="ja-JP" sz="1050" kern="100" dirty="0" smtClean="0">
              <a:effectLst/>
              <a:latin typeface="游明朝" panose="02020400000000000000" pitchFamily="18" charset="-128"/>
              <a:ea typeface="HGS教科書体" panose="02020600000000000000" pitchFamily="18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altLang="ja-JP" sz="1050" kern="100" dirty="0">
                <a:latin typeface="游明朝" panose="02020400000000000000" pitchFamily="18" charset="-128"/>
                <a:ea typeface="HGS教科書体" panose="02020600000000000000" pitchFamily="18" charset="-128"/>
                <a:cs typeface="Times New Roman" panose="02020603050405020304" pitchFamily="18" charset="0"/>
              </a:rPr>
              <a:t> </a:t>
            </a:r>
            <a:r>
              <a:rPr lang="en-US" altLang="ja-JP" sz="1050" kern="100" dirty="0" smtClean="0">
                <a:latin typeface="游明朝" panose="02020400000000000000" pitchFamily="18" charset="-128"/>
                <a:ea typeface="HGS教科書体" panose="02020600000000000000" pitchFamily="18" charset="-128"/>
                <a:cs typeface="Times New Roman" panose="02020603050405020304" pitchFamily="18" charset="0"/>
              </a:rPr>
              <a:t>   </a:t>
            </a:r>
            <a:r>
              <a:rPr lang="ja-JP" sz="1050" kern="100" dirty="0" smtClean="0">
                <a:effectLst/>
                <a:latin typeface="游明朝" panose="02020400000000000000" pitchFamily="18" charset="-128"/>
                <a:ea typeface="HGS教科書体" panose="02020600000000000000" pitchFamily="18" charset="-128"/>
                <a:cs typeface="Times New Roman" panose="02020603050405020304" pitchFamily="18" charset="0"/>
              </a:rPr>
              <a:t>公園</a:t>
            </a:r>
            <a:endParaRPr 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38" name="テキスト ボックス 74"/>
          <p:cNvSpPr txBox="1"/>
          <p:nvPr/>
        </p:nvSpPr>
        <p:spPr>
          <a:xfrm>
            <a:off x="3917137" y="6828892"/>
            <a:ext cx="723900" cy="55245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1050" kern="100" dirty="0">
                <a:effectLst/>
                <a:latin typeface="游明朝" panose="02020400000000000000" pitchFamily="18" charset="-128"/>
                <a:ea typeface="HGS教科書体" panose="02020600000000000000" pitchFamily="18" charset="-128"/>
                <a:cs typeface="Times New Roman" panose="02020603050405020304" pitchFamily="18" charset="0"/>
              </a:rPr>
              <a:t>忠類</a:t>
            </a:r>
            <a:endParaRPr 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39" name="テキスト ボックス 75"/>
          <p:cNvSpPr txBox="1"/>
          <p:nvPr/>
        </p:nvSpPr>
        <p:spPr>
          <a:xfrm>
            <a:off x="4332623" y="6848456"/>
            <a:ext cx="723900" cy="28575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1050" kern="100" dirty="0">
                <a:effectLst/>
                <a:latin typeface="游明朝" panose="02020400000000000000" pitchFamily="18" charset="-128"/>
                <a:ea typeface="HGS教科書体" panose="02020600000000000000" pitchFamily="18" charset="-128"/>
                <a:cs typeface="Times New Roman" panose="02020603050405020304" pitchFamily="18" charset="0"/>
              </a:rPr>
              <a:t>大樹市街</a:t>
            </a:r>
            <a:endParaRPr 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0" name="テキスト ボックス 34"/>
          <p:cNvSpPr txBox="1"/>
          <p:nvPr/>
        </p:nvSpPr>
        <p:spPr>
          <a:xfrm>
            <a:off x="5005193" y="6826293"/>
            <a:ext cx="779254" cy="55245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1050" kern="100" dirty="0" smtClean="0">
                <a:effectLst/>
                <a:latin typeface="游明朝" panose="02020400000000000000" pitchFamily="18" charset="-128"/>
                <a:ea typeface="HGS教科書体" panose="02020600000000000000" pitchFamily="18" charset="-128"/>
                <a:cs typeface="Times New Roman" panose="02020603050405020304" pitchFamily="18" charset="0"/>
              </a:rPr>
              <a:t>大樹麻</a:t>
            </a:r>
            <a:r>
              <a:rPr lang="ja-JP" sz="1050" kern="100" dirty="0">
                <a:effectLst/>
                <a:latin typeface="游明朝" panose="02020400000000000000" pitchFamily="18" charset="-128"/>
                <a:ea typeface="HGS教科書体" panose="02020600000000000000" pitchFamily="18" charset="-128"/>
                <a:cs typeface="Times New Roman" panose="02020603050405020304" pitchFamily="18" charset="0"/>
              </a:rPr>
              <a:t>友</a:t>
            </a:r>
            <a:endParaRPr 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1" name="テキスト ボックス 28"/>
          <p:cNvSpPr txBox="1"/>
          <p:nvPr/>
        </p:nvSpPr>
        <p:spPr>
          <a:xfrm>
            <a:off x="6544245" y="6801590"/>
            <a:ext cx="716314" cy="55245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1050" kern="100" dirty="0" smtClean="0">
                <a:effectLst/>
                <a:latin typeface="游明朝" panose="02020400000000000000" pitchFamily="18" charset="-128"/>
                <a:ea typeface="HGS教科書体" panose="02020600000000000000" pitchFamily="18" charset="-128"/>
                <a:cs typeface="Times New Roman" panose="02020603050405020304" pitchFamily="18" charset="0"/>
              </a:rPr>
              <a:t>広尾終点</a:t>
            </a:r>
            <a:endParaRPr 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19263" y="1196765"/>
            <a:ext cx="1502965" cy="401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《</a:t>
            </a:r>
            <a:r>
              <a:rPr kumimoji="1" lang="ja-JP" altLang="en-US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乗車証</a:t>
            </a:r>
            <a:r>
              <a:rPr kumimoji="1" lang="en-US" altLang="ja-JP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》</a:t>
            </a:r>
            <a:endParaRPr kumimoji="1" lang="ja-JP" altLang="en-US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553827" y="3864222"/>
            <a:ext cx="2065548" cy="401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《</a:t>
            </a:r>
            <a:r>
              <a:rPr lang="ja-JP" altLang="en-US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バス助成券</a:t>
            </a:r>
            <a:r>
              <a:rPr kumimoji="1" lang="en-US" altLang="ja-JP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》</a:t>
            </a:r>
            <a:endParaRPr kumimoji="1" lang="ja-JP" altLang="en-US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35015">
            <a:off x="5005661" y="8339364"/>
            <a:ext cx="2234048" cy="853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806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3050</TotalTime>
  <Words>480</Words>
  <Application>Microsoft Office PowerPoint</Application>
  <PresentationFormat>ユーザー設定</PresentationFormat>
  <Paragraphs>61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4" baseType="lpstr">
      <vt:lpstr>HGPｺﾞｼｯｸM</vt:lpstr>
      <vt:lpstr>HGS教科書体</vt:lpstr>
      <vt:lpstr>HG丸ｺﾞｼｯｸM-PRO</vt:lpstr>
      <vt:lpstr>ＭＳ Ｐゴシック</vt:lpstr>
      <vt:lpstr>UD デジタル 教科書体 NK-R</vt:lpstr>
      <vt:lpstr>木漏れ日ゴシック</vt:lpstr>
      <vt:lpstr>游明朝</vt:lpstr>
      <vt:lpstr>Arial</vt:lpstr>
      <vt:lpstr>Calibri</vt:lpstr>
      <vt:lpstr>Calibri Light</vt:lpstr>
      <vt:lpstr>Times New Roman</vt:lpstr>
      <vt:lpstr>1_ガイド入りテンプレートサンプル20130531三木さん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相澤　南帆</dc:creator>
  <cp:lastModifiedBy>小田島 南帆</cp:lastModifiedBy>
  <cp:revision>217</cp:revision>
  <cp:lastPrinted>2025-06-20T05:57:44Z</cp:lastPrinted>
  <dcterms:created xsi:type="dcterms:W3CDTF">2013-08-08T01:25:55Z</dcterms:created>
  <dcterms:modified xsi:type="dcterms:W3CDTF">2025-06-20T05:59:56Z</dcterms:modified>
</cp:coreProperties>
</file>