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D19F"/>
    <a:srgbClr val="FFCC99"/>
    <a:srgbClr val="FD778A"/>
    <a:srgbClr val="EE8593"/>
    <a:srgbClr val="9FFC98"/>
    <a:srgbClr val="84DCA8"/>
    <a:srgbClr val="88C897"/>
    <a:srgbClr val="63BFAA"/>
    <a:srgbClr val="E94708"/>
    <a:srgbClr val="906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812" y="-1404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0" cy="495029"/>
          </a:xfrm>
          <a:prstGeom prst="rect">
            <a:avLst/>
          </a:prstGeom>
        </p:spPr>
        <p:txBody>
          <a:bodyPr vert="horz" lIns="90767" tIns="45384" rIns="90767" bIns="45384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1"/>
            <a:ext cx="2918830" cy="495029"/>
          </a:xfrm>
          <a:prstGeom prst="rect">
            <a:avLst/>
          </a:prstGeom>
        </p:spPr>
        <p:txBody>
          <a:bodyPr vert="horz" lIns="90767" tIns="45384" rIns="90767" bIns="45384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7" tIns="45384" rIns="90767" bIns="4538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0767" tIns="45384" rIns="90767" bIns="4538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7"/>
            <a:ext cx="2918830" cy="495028"/>
          </a:xfrm>
          <a:prstGeom prst="rect">
            <a:avLst/>
          </a:prstGeom>
        </p:spPr>
        <p:txBody>
          <a:bodyPr vert="horz" lIns="90767" tIns="45384" rIns="90767" bIns="45384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87"/>
            <a:ext cx="2918830" cy="495028"/>
          </a:xfrm>
          <a:prstGeom prst="rect">
            <a:avLst/>
          </a:prstGeom>
        </p:spPr>
        <p:txBody>
          <a:bodyPr vert="horz" lIns="90767" tIns="45384" rIns="90767" bIns="45384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emf"/><Relationship Id="rId5" Type="http://schemas.openxmlformats.org/officeDocument/2006/relationships/image" Target="../media/image4.png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emf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1792" y="-364639"/>
            <a:ext cx="8194415" cy="116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695" y="3499802"/>
            <a:ext cx="2069266" cy="19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" name="Picture 3" descr="Z:\47870-0707_JP160708\第五弾（48点）-0720(241-254)\248_837d_baby\837d_baby_O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255" y="3613235"/>
            <a:ext cx="5205708" cy="5205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Z:\47870-0707_JP160708\第五弾（48点）-0720(241-254)\247_836d_baby\未标题-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50" y="193118"/>
            <a:ext cx="7803188" cy="345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Z:\47870-0707_JP160708\第五弾（48点）-0720(241-254)\247_836d_baby\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710" y="1143245"/>
            <a:ext cx="1477155" cy="122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53073" y="1240285"/>
            <a:ext cx="7075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latin typeface="+mj-ea"/>
                <a:ea typeface="+mj-ea"/>
              </a:rPr>
              <a:t>「お</a:t>
            </a:r>
            <a:r>
              <a:rPr lang="ja-JP" altLang="en-US" sz="1600" dirty="0">
                <a:latin typeface="+mj-ea"/>
                <a:ea typeface="+mj-ea"/>
              </a:rPr>
              <a:t>腹</a:t>
            </a:r>
            <a:r>
              <a:rPr lang="ja-JP" altLang="en-US" sz="1600" dirty="0" smtClean="0">
                <a:latin typeface="+mj-ea"/>
                <a:ea typeface="+mj-ea"/>
              </a:rPr>
              <a:t>が大きくて荷物を持つのが大変。」</a:t>
            </a:r>
            <a:endParaRPr lang="en-US" altLang="ja-JP" sz="1600" dirty="0" smtClean="0">
              <a:latin typeface="+mj-ea"/>
              <a:ea typeface="+mj-ea"/>
            </a:endParaRPr>
          </a:p>
          <a:p>
            <a:pPr algn="ctr"/>
            <a:r>
              <a:rPr lang="ja-JP" altLang="en-US" sz="1600" dirty="0" smtClean="0">
                <a:latin typeface="+mj-ea"/>
                <a:ea typeface="+mj-ea"/>
              </a:rPr>
              <a:t>「産後で</a:t>
            </a:r>
            <a:r>
              <a:rPr lang="ja-JP" altLang="en-US" sz="1600" dirty="0">
                <a:latin typeface="+mj-ea"/>
                <a:ea typeface="+mj-ea"/>
              </a:rPr>
              <a:t>体</a:t>
            </a:r>
            <a:r>
              <a:rPr lang="ja-JP" altLang="en-US" sz="1600" dirty="0" smtClean="0">
                <a:latin typeface="+mj-ea"/>
                <a:ea typeface="+mj-ea"/>
              </a:rPr>
              <a:t>が重い、疲れやすい。」</a:t>
            </a:r>
            <a:endParaRPr lang="en-US" altLang="ja-JP" sz="1600" dirty="0" smtClean="0">
              <a:latin typeface="+mj-ea"/>
              <a:ea typeface="+mj-ea"/>
            </a:endParaRPr>
          </a:p>
          <a:p>
            <a:pPr algn="ctr"/>
            <a:r>
              <a:rPr lang="ja-JP" altLang="en-US" sz="1600" dirty="0">
                <a:latin typeface="+mj-ea"/>
              </a:rPr>
              <a:t>「子どもから目が</a:t>
            </a:r>
            <a:r>
              <a:rPr lang="ja-JP" altLang="en-US" sz="1600" dirty="0" smtClean="0">
                <a:latin typeface="+mj-ea"/>
              </a:rPr>
              <a:t>離せなくて、家事が進まない。」</a:t>
            </a:r>
            <a:endParaRPr lang="en-US" altLang="ja-JP" sz="1600" dirty="0" smtClean="0">
              <a:latin typeface="+mj-ea"/>
              <a:ea typeface="+mj-ea"/>
            </a:endParaRPr>
          </a:p>
          <a:p>
            <a:pPr algn="ctr"/>
            <a:r>
              <a:rPr lang="ja-JP" altLang="en-US" sz="1600" dirty="0" smtClean="0">
                <a:latin typeface="+mj-ea"/>
                <a:ea typeface="+mj-ea"/>
              </a:rPr>
              <a:t>出産の前後で家事を行うことに大変さを感じている妊婦さん、産後のママのもとに</a:t>
            </a:r>
            <a:endParaRPr lang="en-US" altLang="ja-JP" sz="1600" dirty="0" smtClean="0">
              <a:latin typeface="+mj-ea"/>
              <a:ea typeface="+mj-ea"/>
            </a:endParaRPr>
          </a:p>
          <a:p>
            <a:pPr algn="ctr"/>
            <a:r>
              <a:rPr lang="ja-JP" altLang="en-US" sz="1600" dirty="0" smtClean="0">
                <a:latin typeface="+mj-ea"/>
                <a:ea typeface="+mj-ea"/>
              </a:rPr>
              <a:t>ヘルパーさんが訪問し、家事をお手伝いし</a:t>
            </a:r>
            <a:r>
              <a:rPr lang="ja-JP" altLang="en-US" sz="1600" dirty="0">
                <a:latin typeface="+mj-ea"/>
                <a:ea typeface="+mj-ea"/>
              </a:rPr>
              <a:t>て</a:t>
            </a:r>
            <a:r>
              <a:rPr lang="ja-JP" altLang="en-US" sz="1600" dirty="0" smtClean="0">
                <a:latin typeface="+mj-ea"/>
                <a:ea typeface="+mj-ea"/>
              </a:rPr>
              <a:t>くれる制度です。</a:t>
            </a:r>
            <a:endParaRPr lang="en-US" altLang="ja-JP" sz="1600" dirty="0" smtClean="0">
              <a:latin typeface="+mj-ea"/>
              <a:ea typeface="+mj-ea"/>
            </a:endParaRPr>
          </a:p>
          <a:p>
            <a:pPr algn="ctr"/>
            <a:r>
              <a:rPr lang="ja-JP" altLang="en-US" sz="1600" dirty="0" smtClean="0">
                <a:latin typeface="+mj-ea"/>
                <a:ea typeface="+mj-ea"/>
              </a:rPr>
              <a:t>家事をお</a:t>
            </a:r>
            <a:r>
              <a:rPr lang="ja-JP" altLang="en-US" sz="1600" dirty="0">
                <a:latin typeface="+mj-ea"/>
                <a:ea typeface="+mj-ea"/>
              </a:rPr>
              <a:t>願</a:t>
            </a:r>
            <a:r>
              <a:rPr lang="ja-JP" altLang="en-US" sz="1600" dirty="0" smtClean="0">
                <a:latin typeface="+mj-ea"/>
                <a:ea typeface="+mj-ea"/>
              </a:rPr>
              <a:t>いして</a:t>
            </a:r>
            <a:r>
              <a:rPr lang="ja-JP" altLang="en-US" sz="1600" dirty="0">
                <a:latin typeface="+mj-ea"/>
                <a:ea typeface="+mj-ea"/>
              </a:rPr>
              <a:t>少</a:t>
            </a:r>
            <a:r>
              <a:rPr lang="ja-JP" altLang="en-US" sz="1600" dirty="0" smtClean="0">
                <a:latin typeface="+mj-ea"/>
                <a:ea typeface="+mj-ea"/>
              </a:rPr>
              <a:t>しでも</a:t>
            </a:r>
            <a:r>
              <a:rPr lang="ja-JP" altLang="en-US" sz="1600" dirty="0">
                <a:latin typeface="+mj-ea"/>
                <a:ea typeface="+mj-ea"/>
              </a:rPr>
              <a:t>心</a:t>
            </a:r>
            <a:r>
              <a:rPr lang="ja-JP" altLang="en-US" sz="1600" dirty="0" smtClean="0">
                <a:latin typeface="+mj-ea"/>
                <a:ea typeface="+mj-ea"/>
              </a:rPr>
              <a:t>とからだを休ませてみませんか？</a:t>
            </a:r>
            <a:endParaRPr lang="en-US" altLang="ja-JP" sz="1600" dirty="0">
              <a:latin typeface="+mj-ea"/>
              <a:ea typeface="+mj-ea"/>
            </a:endParaRPr>
          </a:p>
        </p:txBody>
      </p:sp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348" y="8479270"/>
            <a:ext cx="1168029" cy="1140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265" y="4933298"/>
            <a:ext cx="2084528" cy="199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989" y="5366681"/>
            <a:ext cx="1044000" cy="2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725" y="6404344"/>
            <a:ext cx="2126201" cy="194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428504" y="4259286"/>
            <a:ext cx="364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 smtClean="0">
                <a:solidFill>
                  <a:schemeClr val="bg1"/>
                </a:solidFill>
                <a:latin typeface="+mj-ea"/>
                <a:ea typeface="+mj-ea"/>
              </a:rPr>
              <a:t>　</a:t>
            </a:r>
            <a:r>
              <a:rPr lang="ja-JP" altLang="en-US" sz="2000" b="1" dirty="0" smtClean="0">
                <a:latin typeface="+mj-ea"/>
                <a:ea typeface="+mj-ea"/>
              </a:rPr>
              <a:t>①利用申請</a:t>
            </a:r>
            <a:endParaRPr lang="en-US" altLang="ja-JP" sz="2000" b="1" dirty="0" smtClean="0">
              <a:latin typeface="+mj-ea"/>
              <a:ea typeface="+mj-ea"/>
            </a:endParaRPr>
          </a:p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　保健</a:t>
            </a:r>
            <a:r>
              <a:rPr lang="ja-JP" altLang="en-US" sz="1400" dirty="0">
                <a:latin typeface="+mj-ea"/>
                <a:ea typeface="+mj-ea"/>
              </a:rPr>
              <a:t>センタ</a:t>
            </a:r>
            <a:r>
              <a:rPr lang="ja-JP" altLang="en-US" sz="1400" dirty="0" smtClean="0">
                <a:latin typeface="+mj-ea"/>
                <a:ea typeface="+mj-ea"/>
              </a:rPr>
              <a:t>ーで</a:t>
            </a:r>
            <a:r>
              <a:rPr lang="ja-JP" altLang="en-US" sz="1400" dirty="0">
                <a:latin typeface="+mj-ea"/>
                <a:ea typeface="+mj-ea"/>
              </a:rPr>
              <a:t>申請書</a:t>
            </a:r>
            <a:r>
              <a:rPr lang="ja-JP" altLang="en-US" sz="1400" dirty="0" smtClean="0">
                <a:latin typeface="+mj-ea"/>
                <a:ea typeface="+mj-ea"/>
              </a:rPr>
              <a:t>を提出</a:t>
            </a:r>
            <a:endParaRPr lang="en-US" altLang="zh-TW" sz="1400" dirty="0"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8089" y="7863072"/>
            <a:ext cx="370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schemeClr val="bg1"/>
                </a:solidFill>
                <a:latin typeface="+mj-ea"/>
                <a:ea typeface="+mj-ea"/>
              </a:rPr>
              <a:t>※</a:t>
            </a:r>
            <a:r>
              <a:rPr lang="ja-JP" altLang="en-US" sz="1400" dirty="0" smtClean="0">
                <a:solidFill>
                  <a:schemeClr val="bg1"/>
                </a:solidFill>
                <a:latin typeface="+mj-ea"/>
                <a:ea typeface="+mj-ea"/>
              </a:rPr>
              <a:t>当日キャンセルの場合、</a:t>
            </a:r>
            <a:endParaRPr lang="en-US" altLang="ja-JP" sz="14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ja-JP" altLang="en-US" sz="1400" dirty="0" smtClean="0">
                <a:solidFill>
                  <a:schemeClr val="bg1"/>
                </a:solidFill>
                <a:latin typeface="+mj-ea"/>
                <a:ea typeface="+mj-ea"/>
              </a:rPr>
              <a:t>キャンセル料が発生する場合があります。</a:t>
            </a:r>
            <a:endParaRPr lang="zh-CN" altLang="en-US" sz="1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45776" y="5065800"/>
            <a:ext cx="1598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solidFill>
                  <a:srgbClr val="EE8593"/>
                </a:solidFill>
                <a:latin typeface="+mj-ea"/>
                <a:ea typeface="+mj-ea"/>
              </a:rPr>
              <a:t>利用</a:t>
            </a:r>
            <a:r>
              <a:rPr lang="ja-JP" altLang="en-US" sz="1600" dirty="0">
                <a:solidFill>
                  <a:srgbClr val="EE8593"/>
                </a:solidFill>
                <a:latin typeface="+mj-ea"/>
                <a:ea typeface="+mj-ea"/>
              </a:rPr>
              <a:t>料金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50634" y="5329989"/>
            <a:ext cx="2224357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latin typeface="+mj-ea"/>
                <a:ea typeface="+mj-ea"/>
              </a:rPr>
              <a:t>200</a:t>
            </a:r>
            <a:r>
              <a:rPr lang="ja-JP" altLang="en-US" sz="1400" dirty="0" smtClean="0">
                <a:latin typeface="+mj-ea"/>
                <a:ea typeface="+mj-ea"/>
              </a:rPr>
              <a:t>円</a:t>
            </a:r>
            <a:r>
              <a:rPr lang="en-US" altLang="ja-JP" sz="1400" dirty="0" smtClean="0">
                <a:latin typeface="+mj-ea"/>
                <a:ea typeface="+mj-ea"/>
              </a:rPr>
              <a:t>/1</a:t>
            </a:r>
            <a:r>
              <a:rPr lang="ja-JP" altLang="en-US" sz="1400" dirty="0" smtClean="0">
                <a:latin typeface="+mj-ea"/>
                <a:ea typeface="+mj-ea"/>
              </a:rPr>
              <a:t>時間</a:t>
            </a:r>
            <a:endParaRPr lang="en-US" altLang="ja-JP" sz="1400" dirty="0" smtClean="0">
              <a:latin typeface="+mj-ea"/>
              <a:ea typeface="+mj-ea"/>
            </a:endParaRPr>
          </a:p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回数上限なし</a:t>
            </a:r>
            <a:endParaRPr lang="en-US" altLang="ja-JP" sz="1400" dirty="0" smtClean="0">
              <a:latin typeface="+mj-ea"/>
              <a:ea typeface="+mj-ea"/>
            </a:endParaRPr>
          </a:p>
          <a:p>
            <a:pPr algn="ctr"/>
            <a:r>
              <a:rPr lang="ja-JP" altLang="en-US" sz="1050" dirty="0" smtClean="0">
                <a:latin typeface="+mj-ea"/>
                <a:ea typeface="+mj-ea"/>
              </a:rPr>
              <a:t>（以降</a:t>
            </a:r>
            <a:r>
              <a:rPr lang="en-US" altLang="ja-JP" sz="1050" dirty="0" smtClean="0">
                <a:latin typeface="+mj-ea"/>
                <a:ea typeface="+mj-ea"/>
              </a:rPr>
              <a:t>30</a:t>
            </a:r>
            <a:r>
              <a:rPr lang="ja-JP" altLang="en-US" sz="1050" dirty="0" smtClean="0">
                <a:latin typeface="+mj-ea"/>
                <a:ea typeface="+mj-ea"/>
              </a:rPr>
              <a:t>分ごとに</a:t>
            </a:r>
            <a:r>
              <a:rPr lang="en-US" altLang="ja-JP" sz="1050" dirty="0" smtClean="0">
                <a:latin typeface="+mj-ea"/>
                <a:ea typeface="+mj-ea"/>
              </a:rPr>
              <a:t>100</a:t>
            </a:r>
            <a:r>
              <a:rPr lang="ja-JP" altLang="en-US" sz="1050" dirty="0" smtClean="0">
                <a:latin typeface="+mj-ea"/>
                <a:ea typeface="+mj-ea"/>
              </a:rPr>
              <a:t>円追加）</a:t>
            </a:r>
            <a:endParaRPr lang="en-US" altLang="ja-JP" sz="1050" dirty="0" smtClean="0">
              <a:latin typeface="+mj-ea"/>
              <a:ea typeface="+mj-ea"/>
            </a:endParaRPr>
          </a:p>
          <a:p>
            <a:pPr algn="ctr"/>
            <a:endParaRPr lang="en-US" altLang="ja-JP" sz="700" b="1" dirty="0">
              <a:latin typeface="+mj-ea"/>
              <a:ea typeface="+mj-ea"/>
            </a:endParaRPr>
          </a:p>
          <a:p>
            <a:pPr algn="ctr"/>
            <a:r>
              <a:rPr lang="en-US" altLang="ja-JP" sz="1050" dirty="0" smtClean="0">
                <a:latin typeface="+mj-ea"/>
                <a:ea typeface="+mj-ea"/>
              </a:rPr>
              <a:t>※</a:t>
            </a:r>
            <a:r>
              <a:rPr lang="ja-JP" altLang="en-US" sz="1050" dirty="0" smtClean="0">
                <a:latin typeface="+mj-ea"/>
                <a:ea typeface="+mj-ea"/>
              </a:rPr>
              <a:t>生活保護世帯・市町村民税</a:t>
            </a:r>
            <a:endParaRPr lang="en-US" altLang="ja-JP" sz="1050" dirty="0" smtClean="0">
              <a:latin typeface="+mj-ea"/>
              <a:ea typeface="+mj-ea"/>
            </a:endParaRPr>
          </a:p>
          <a:p>
            <a:pPr algn="ctr"/>
            <a:r>
              <a:rPr lang="ja-JP" altLang="en-US" sz="1050" dirty="0" smtClean="0">
                <a:latin typeface="+mj-ea"/>
                <a:ea typeface="+mj-ea"/>
              </a:rPr>
              <a:t>非課税世帯（当該年度）は無料</a:t>
            </a:r>
            <a:endParaRPr lang="ja-JP" altLang="en-US" sz="1050" dirty="0">
              <a:latin typeface="+mj-ea"/>
              <a:ea typeface="+mj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489676" y="3649935"/>
            <a:ext cx="1598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solidFill>
                  <a:schemeClr val="bg1"/>
                </a:solidFill>
                <a:latin typeface="+mj-ea"/>
                <a:ea typeface="+mj-ea"/>
              </a:rPr>
              <a:t>対象者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219367" y="4145238"/>
            <a:ext cx="21846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村内に住所を有する妊婦</a:t>
            </a:r>
            <a:endParaRPr lang="en-US" altLang="ja-JP" sz="1400" dirty="0" smtClean="0">
              <a:latin typeface="+mj-ea"/>
              <a:ea typeface="+mj-ea"/>
            </a:endParaRPr>
          </a:p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及び</a:t>
            </a:r>
            <a:endParaRPr lang="en-US" altLang="ja-JP" sz="1400" dirty="0" smtClean="0">
              <a:latin typeface="+mj-ea"/>
              <a:ea typeface="+mj-ea"/>
            </a:endParaRPr>
          </a:p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産後</a:t>
            </a:r>
            <a:r>
              <a:rPr lang="en-US" altLang="ja-JP" sz="1400" dirty="0" smtClean="0">
                <a:latin typeface="+mj-ea"/>
                <a:ea typeface="+mj-ea"/>
              </a:rPr>
              <a:t>1</a:t>
            </a:r>
            <a:r>
              <a:rPr lang="ja-JP" altLang="en-US" sz="1400" dirty="0" smtClean="0">
                <a:latin typeface="+mj-ea"/>
                <a:ea typeface="+mj-ea"/>
              </a:rPr>
              <a:t>年未満のご家族</a:t>
            </a:r>
            <a:endParaRPr lang="zh-CN" altLang="en-US" sz="1400" dirty="0">
              <a:latin typeface="+mj-ea"/>
              <a:ea typeface="+mj-ea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686776" y="6658604"/>
            <a:ext cx="1547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+mj-ea"/>
                <a:ea typeface="+mj-ea"/>
              </a:rPr>
              <a:t>利用可能日程</a:t>
            </a:r>
            <a:endParaRPr lang="ja-JP" altLang="en-US" sz="16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534518" y="7039264"/>
            <a:ext cx="1963501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・平日　月～金曜日　</a:t>
            </a:r>
            <a:endParaRPr lang="en-US" altLang="ja-JP" sz="1400" dirty="0" smtClean="0">
              <a:latin typeface="+mj-ea"/>
              <a:ea typeface="+mj-ea"/>
            </a:endParaRPr>
          </a:p>
          <a:p>
            <a:pPr algn="ctr"/>
            <a:r>
              <a:rPr lang="en-US" altLang="ja-JP" sz="1400" dirty="0" smtClean="0">
                <a:latin typeface="+mj-ea"/>
                <a:ea typeface="+mj-ea"/>
              </a:rPr>
              <a:t>13</a:t>
            </a:r>
            <a:r>
              <a:rPr lang="ja-JP" altLang="en-US" sz="1400" dirty="0" smtClean="0">
                <a:latin typeface="+mj-ea"/>
                <a:ea typeface="+mj-ea"/>
              </a:rPr>
              <a:t>時～</a:t>
            </a:r>
            <a:r>
              <a:rPr lang="en-US" altLang="ja-JP" sz="1400" dirty="0" smtClean="0">
                <a:latin typeface="+mj-ea"/>
                <a:ea typeface="+mj-ea"/>
              </a:rPr>
              <a:t>17</a:t>
            </a:r>
            <a:r>
              <a:rPr lang="ja-JP" altLang="en-US" sz="1400" dirty="0" smtClean="0">
                <a:latin typeface="+mj-ea"/>
                <a:ea typeface="+mj-ea"/>
              </a:rPr>
              <a:t>時</a:t>
            </a:r>
            <a:endParaRPr lang="en-US" altLang="ja-JP" sz="1400" dirty="0" smtClean="0">
              <a:latin typeface="+mj-ea"/>
              <a:ea typeface="+mj-ea"/>
            </a:endParaRPr>
          </a:p>
          <a:p>
            <a:pPr algn="ctr"/>
            <a:endParaRPr lang="en-US" altLang="ja-JP" sz="800" dirty="0" smtClean="0">
              <a:latin typeface="+mj-ea"/>
              <a:ea typeface="+mj-ea"/>
            </a:endParaRPr>
          </a:p>
          <a:p>
            <a:pPr algn="ctr"/>
            <a:r>
              <a:rPr lang="en-US" altLang="ja-JP" sz="1100" dirty="0" smtClean="0">
                <a:latin typeface="+mj-ea"/>
                <a:ea typeface="+mj-ea"/>
              </a:rPr>
              <a:t>※</a:t>
            </a:r>
            <a:r>
              <a:rPr lang="ja-JP" altLang="en-US" sz="1100" dirty="0" smtClean="0">
                <a:latin typeface="+mj-ea"/>
                <a:ea typeface="+mj-ea"/>
              </a:rPr>
              <a:t>祝日含む、その他別途相談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38" y="9169525"/>
            <a:ext cx="2484000" cy="27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" name="Picture 2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321" y="10267467"/>
            <a:ext cx="2484000" cy="27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2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863" y="7908333"/>
            <a:ext cx="2484000" cy="27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513260" y="9737170"/>
            <a:ext cx="3169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+mj-ea"/>
                <a:ea typeface="+mj-ea"/>
              </a:rPr>
              <a:t>●利用申請、その他ご不明点のある方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中札内村役場　福祉課　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健康・こどもグループ　</a:t>
            </a:r>
            <a:r>
              <a:rPr lang="en-US" altLang="ja-JP" sz="1200" dirty="0" smtClean="0">
                <a:latin typeface="+mj-ea"/>
                <a:ea typeface="+mj-ea"/>
              </a:rPr>
              <a:t>(</a:t>
            </a:r>
            <a:r>
              <a:rPr lang="ja-JP" altLang="en-US" sz="1200" dirty="0" smtClean="0">
                <a:latin typeface="+mj-ea"/>
                <a:ea typeface="+mj-ea"/>
              </a:rPr>
              <a:t>保健センター内</a:t>
            </a:r>
            <a:r>
              <a:rPr lang="en-US" altLang="ja-JP" sz="1200" dirty="0" smtClean="0">
                <a:latin typeface="+mj-ea"/>
                <a:ea typeface="+mj-ea"/>
              </a:rPr>
              <a:t>)</a:t>
            </a:r>
          </a:p>
          <a:p>
            <a:r>
              <a:rPr lang="ja-JP" altLang="en-US" sz="1200" dirty="0" smtClean="0">
                <a:latin typeface="+mj-ea"/>
                <a:ea typeface="+mj-ea"/>
              </a:rPr>
              <a:t>　　窓口　平日　</a:t>
            </a:r>
            <a:r>
              <a:rPr lang="en-US" altLang="ja-JP" sz="1200" dirty="0" smtClean="0">
                <a:latin typeface="+mj-ea"/>
                <a:ea typeface="+mj-ea"/>
              </a:rPr>
              <a:t>8</a:t>
            </a:r>
            <a:r>
              <a:rPr lang="ja-JP" altLang="en-US" sz="1200" dirty="0" smtClean="0">
                <a:latin typeface="+mj-ea"/>
                <a:ea typeface="+mj-ea"/>
              </a:rPr>
              <a:t>時</a:t>
            </a:r>
            <a:r>
              <a:rPr lang="en-US" altLang="ja-JP" sz="1200" dirty="0" smtClean="0">
                <a:latin typeface="+mj-ea"/>
                <a:ea typeface="+mj-ea"/>
              </a:rPr>
              <a:t>30</a:t>
            </a:r>
            <a:r>
              <a:rPr lang="ja-JP" altLang="en-US" sz="1200" dirty="0" smtClean="0">
                <a:latin typeface="+mj-ea"/>
                <a:ea typeface="+mj-ea"/>
              </a:rPr>
              <a:t>分～</a:t>
            </a:r>
            <a:r>
              <a:rPr lang="en-US" altLang="ja-JP" sz="1200" dirty="0" smtClean="0">
                <a:latin typeface="+mj-ea"/>
                <a:ea typeface="+mj-ea"/>
              </a:rPr>
              <a:t>17</a:t>
            </a:r>
            <a:r>
              <a:rPr lang="ja-JP" altLang="en-US" sz="1200" dirty="0" smtClean="0">
                <a:latin typeface="+mj-ea"/>
                <a:ea typeface="+mj-ea"/>
              </a:rPr>
              <a:t>時</a:t>
            </a:r>
            <a:r>
              <a:rPr lang="en-US" altLang="ja-JP" sz="1200" dirty="0" smtClean="0">
                <a:latin typeface="+mj-ea"/>
                <a:ea typeface="+mj-ea"/>
              </a:rPr>
              <a:t>15</a:t>
            </a:r>
            <a:r>
              <a:rPr lang="ja-JP" altLang="en-US" sz="1200" dirty="0" smtClean="0">
                <a:latin typeface="+mj-ea"/>
                <a:ea typeface="+mj-ea"/>
              </a:rPr>
              <a:t>分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☎　</a:t>
            </a:r>
            <a:r>
              <a:rPr lang="en-US" altLang="ja-JP" sz="1200" dirty="0" smtClean="0">
                <a:latin typeface="+mj-ea"/>
                <a:ea typeface="+mj-ea"/>
              </a:rPr>
              <a:t>67-2321</a:t>
            </a:r>
            <a:endParaRPr lang="zh-CN" altLang="en-US" sz="1200" dirty="0">
              <a:latin typeface="+mj-ea"/>
              <a:ea typeface="+mj-ea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5848574" y="7056355"/>
            <a:ext cx="1335388" cy="1203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3"/>
          <p:cNvSpPr txBox="1"/>
          <p:nvPr/>
        </p:nvSpPr>
        <p:spPr>
          <a:xfrm>
            <a:off x="568306" y="4821618"/>
            <a:ext cx="36475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+mj-ea"/>
                <a:ea typeface="+mj-ea"/>
              </a:rPr>
              <a:t>②利用許可証が届く</a:t>
            </a:r>
            <a:endParaRPr lang="en-US" altLang="ja-JP" sz="2000" b="1" dirty="0" smtClean="0">
              <a:latin typeface="+mj-ea"/>
              <a:ea typeface="+mj-ea"/>
            </a:endParaRPr>
          </a:p>
          <a:p>
            <a:r>
              <a:rPr lang="ja-JP" altLang="en-US" sz="1800" b="1" dirty="0">
                <a:latin typeface="+mj-ea"/>
                <a:ea typeface="+mj-ea"/>
              </a:rPr>
              <a:t>　</a:t>
            </a:r>
            <a:r>
              <a:rPr lang="ja-JP" altLang="en-US" sz="1800" b="1" dirty="0" smtClean="0">
                <a:latin typeface="+mj-ea"/>
                <a:ea typeface="+mj-ea"/>
              </a:rPr>
              <a:t>　　　</a:t>
            </a:r>
            <a:r>
              <a:rPr lang="en-US" altLang="ja-JP" sz="1400" dirty="0" smtClean="0">
                <a:latin typeface="+mj-ea"/>
                <a:ea typeface="+mj-ea"/>
              </a:rPr>
              <a:t>1</a:t>
            </a:r>
            <a:r>
              <a:rPr lang="ja-JP" altLang="en-US" sz="1400" dirty="0" smtClean="0">
                <a:latin typeface="+mj-ea"/>
                <a:ea typeface="+mj-ea"/>
              </a:rPr>
              <a:t>～</a:t>
            </a:r>
            <a:r>
              <a:rPr lang="en-US" altLang="ja-JP" sz="1400" dirty="0" smtClean="0">
                <a:latin typeface="+mj-ea"/>
                <a:ea typeface="+mj-ea"/>
              </a:rPr>
              <a:t>2</a:t>
            </a:r>
            <a:r>
              <a:rPr lang="ja-JP" altLang="en-US" sz="1400" dirty="0" smtClean="0">
                <a:latin typeface="+mj-ea"/>
                <a:ea typeface="+mj-ea"/>
              </a:rPr>
              <a:t>週間で自宅に届きます</a:t>
            </a:r>
            <a:endParaRPr lang="en-US" altLang="zh-TW" sz="1400" dirty="0">
              <a:latin typeface="+mj-ea"/>
              <a:ea typeface="+mj-ea"/>
            </a:endParaRPr>
          </a:p>
        </p:txBody>
      </p:sp>
      <p:sp>
        <p:nvSpPr>
          <p:cNvPr id="64" name="TextBox 43"/>
          <p:cNvSpPr txBox="1"/>
          <p:nvPr/>
        </p:nvSpPr>
        <p:spPr>
          <a:xfrm>
            <a:off x="617517" y="6737053"/>
            <a:ext cx="364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j-ea"/>
                <a:ea typeface="+mj-ea"/>
              </a:rPr>
              <a:t>④</a:t>
            </a:r>
            <a:r>
              <a:rPr lang="ja-JP" altLang="en-US" sz="2000" b="1" dirty="0" smtClean="0">
                <a:latin typeface="+mj-ea"/>
                <a:ea typeface="+mj-ea"/>
              </a:rPr>
              <a:t>予約を取る</a:t>
            </a:r>
            <a:endParaRPr lang="en-US" altLang="ja-JP" sz="2000" b="1" dirty="0">
              <a:latin typeface="+mj-ea"/>
              <a:ea typeface="+mj-ea"/>
            </a:endParaRPr>
          </a:p>
          <a:p>
            <a:r>
              <a:rPr lang="ja-JP" altLang="en-US" sz="1800" b="1" dirty="0" smtClean="0">
                <a:latin typeface="+mj-ea"/>
                <a:ea typeface="+mj-ea"/>
              </a:rPr>
              <a:t>　　　　</a:t>
            </a:r>
            <a:r>
              <a:rPr lang="ja-JP" altLang="en-US" sz="1400" dirty="0" smtClean="0">
                <a:latin typeface="+mj-ea"/>
                <a:ea typeface="+mj-ea"/>
              </a:rPr>
              <a:t>事業所へ予約をします</a:t>
            </a:r>
            <a:endParaRPr lang="en-US" altLang="ja-JP" sz="1400" dirty="0" smtClean="0">
              <a:latin typeface="+mj-ea"/>
              <a:ea typeface="+mj-ea"/>
            </a:endParaRPr>
          </a:p>
          <a:p>
            <a:r>
              <a:rPr lang="ja-JP" altLang="en-US" sz="1400" dirty="0" smtClean="0">
                <a:latin typeface="+mj-ea"/>
                <a:ea typeface="+mj-ea"/>
              </a:rPr>
              <a:t>　　　　　　</a:t>
            </a:r>
            <a:endParaRPr lang="en-US" altLang="zh-TW" sz="1400" dirty="0">
              <a:latin typeface="+mj-ea"/>
              <a:ea typeface="+mj-ea"/>
            </a:endParaRPr>
          </a:p>
        </p:txBody>
      </p:sp>
      <p:sp>
        <p:nvSpPr>
          <p:cNvPr id="67" name="TextBox 43"/>
          <p:cNvSpPr txBox="1"/>
          <p:nvPr/>
        </p:nvSpPr>
        <p:spPr>
          <a:xfrm>
            <a:off x="627206" y="7313539"/>
            <a:ext cx="364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j-ea"/>
                <a:ea typeface="+mj-ea"/>
              </a:rPr>
              <a:t>⑤</a:t>
            </a:r>
            <a:r>
              <a:rPr lang="ja-JP" altLang="en-US" sz="2000" b="1" dirty="0" smtClean="0">
                <a:latin typeface="+mj-ea"/>
                <a:ea typeface="+mj-ea"/>
              </a:rPr>
              <a:t>当日</a:t>
            </a:r>
            <a:endParaRPr lang="en-US" altLang="ja-JP" sz="2000" b="1" dirty="0" smtClean="0">
              <a:latin typeface="+mj-ea"/>
              <a:ea typeface="+mj-ea"/>
            </a:endParaRPr>
          </a:p>
          <a:p>
            <a:pPr algn="ctr"/>
            <a:r>
              <a:rPr lang="ja-JP" altLang="en-US" sz="1400" dirty="0" smtClean="0">
                <a:latin typeface="+mj-ea"/>
                <a:ea typeface="+mj-ea"/>
              </a:rPr>
              <a:t>　　　家事手伝い後利用料金を支払います</a:t>
            </a:r>
            <a:endParaRPr lang="en-US" altLang="zh-TW" sz="1400" dirty="0">
              <a:latin typeface="+mj-ea"/>
              <a:ea typeface="+mj-ea"/>
            </a:endParaRPr>
          </a:p>
        </p:txBody>
      </p:sp>
      <p:sp>
        <p:nvSpPr>
          <p:cNvPr id="11" name="フローチャート: 結合子 10"/>
          <p:cNvSpPr/>
          <p:nvPr/>
        </p:nvSpPr>
        <p:spPr>
          <a:xfrm>
            <a:off x="3806460" y="7821221"/>
            <a:ext cx="3253042" cy="2931612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4289753" y="8187476"/>
            <a:ext cx="2399847" cy="60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ja-JP" altLang="en-US" sz="1200" b="1" dirty="0">
                <a:latin typeface="+mj-ea"/>
                <a:ea typeface="+mj-ea"/>
              </a:rPr>
              <a:t>夢</a:t>
            </a:r>
            <a:r>
              <a:rPr lang="ja-JP" altLang="en-US" sz="1200" b="1" dirty="0" smtClean="0">
                <a:latin typeface="+mj-ea"/>
                <a:ea typeface="+mj-ea"/>
              </a:rPr>
              <a:t>と</a:t>
            </a:r>
            <a:r>
              <a:rPr lang="ja-JP" altLang="en-US" sz="1200" b="1" dirty="0" err="1" smtClean="0">
                <a:latin typeface="+mj-ea"/>
                <a:ea typeface="+mj-ea"/>
              </a:rPr>
              <a:t>いろの</a:t>
            </a:r>
            <a:r>
              <a:rPr lang="ja-JP" altLang="en-US" sz="1200" b="1" dirty="0" smtClean="0">
                <a:latin typeface="+mj-ea"/>
                <a:ea typeface="+mj-ea"/>
              </a:rPr>
              <a:t>職員が、ご自宅に伺い、産前産後の家事手伝いをします</a:t>
            </a:r>
            <a:endParaRPr lang="ja-JP" altLang="en-US" sz="1200" b="1" dirty="0">
              <a:latin typeface="+mj-ea"/>
              <a:ea typeface="+mj-e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92411" y="7881585"/>
            <a:ext cx="370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solidFill>
                  <a:srgbClr val="EE8593"/>
                </a:solidFill>
                <a:latin typeface="+mj-ea"/>
                <a:ea typeface="+mj-ea"/>
              </a:rPr>
              <a:t>サービス</a:t>
            </a:r>
            <a:r>
              <a:rPr lang="ja-JP" altLang="en-US" sz="1600" dirty="0">
                <a:solidFill>
                  <a:srgbClr val="EE8593"/>
                </a:solidFill>
                <a:latin typeface="+mj-ea"/>
                <a:ea typeface="+mj-ea"/>
              </a:rPr>
              <a:t>内容</a:t>
            </a:r>
          </a:p>
        </p:txBody>
      </p:sp>
      <p:cxnSp>
        <p:nvCxnSpPr>
          <p:cNvPr id="16" name="直線コネクタ 15"/>
          <p:cNvCxnSpPr/>
          <p:nvPr/>
        </p:nvCxnSpPr>
        <p:spPr>
          <a:xfrm>
            <a:off x="4632708" y="8187476"/>
            <a:ext cx="1687825" cy="0"/>
          </a:xfrm>
          <a:prstGeom prst="line">
            <a:avLst/>
          </a:prstGeom>
          <a:ln>
            <a:solidFill>
              <a:srgbClr val="EE85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29124" y="8840435"/>
            <a:ext cx="611312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00" b="1" dirty="0">
                <a:latin typeface="+mj-ea"/>
                <a:ea typeface="+mj-ea"/>
              </a:rPr>
              <a:t>食事</a:t>
            </a:r>
            <a:endParaRPr lang="zh-CN" altLang="en-US" sz="1500" b="1" dirty="0">
              <a:latin typeface="+mj-ea"/>
              <a:ea typeface="+mj-ea"/>
            </a:endParaRPr>
          </a:p>
        </p:txBody>
      </p:sp>
      <p:sp>
        <p:nvSpPr>
          <p:cNvPr id="69" name="TextBox 16"/>
          <p:cNvSpPr txBox="1"/>
          <p:nvPr/>
        </p:nvSpPr>
        <p:spPr>
          <a:xfrm>
            <a:off x="4399925" y="9237043"/>
            <a:ext cx="801174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00" b="1" dirty="0" smtClean="0">
                <a:latin typeface="+mj-ea"/>
                <a:ea typeface="+mj-ea"/>
              </a:rPr>
              <a:t>お</a:t>
            </a:r>
            <a:r>
              <a:rPr lang="ja-JP" altLang="en-US" sz="1500" b="1" dirty="0">
                <a:latin typeface="+mj-ea"/>
                <a:ea typeface="+mj-ea"/>
              </a:rPr>
              <a:t>洗濯</a:t>
            </a:r>
            <a:endParaRPr lang="zh-CN" altLang="en-US" sz="1500" b="1" dirty="0">
              <a:latin typeface="+mj-ea"/>
              <a:ea typeface="+mj-ea"/>
            </a:endParaRPr>
          </a:p>
        </p:txBody>
      </p:sp>
      <p:sp>
        <p:nvSpPr>
          <p:cNvPr id="70" name="TextBox 16"/>
          <p:cNvSpPr txBox="1"/>
          <p:nvPr/>
        </p:nvSpPr>
        <p:spPr>
          <a:xfrm>
            <a:off x="4934558" y="8851570"/>
            <a:ext cx="946809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00" b="1" dirty="0" smtClean="0">
                <a:latin typeface="+mj-ea"/>
                <a:ea typeface="+mj-ea"/>
              </a:rPr>
              <a:t>お</a:t>
            </a:r>
            <a:r>
              <a:rPr lang="ja-JP" altLang="en-US" sz="1500" b="1" dirty="0">
                <a:latin typeface="+mj-ea"/>
                <a:ea typeface="+mj-ea"/>
              </a:rPr>
              <a:t>買い物</a:t>
            </a:r>
            <a:endParaRPr lang="zh-CN" altLang="en-US" sz="1500" b="1" dirty="0">
              <a:latin typeface="+mj-ea"/>
              <a:ea typeface="+mj-ea"/>
            </a:endParaRPr>
          </a:p>
        </p:txBody>
      </p:sp>
      <p:sp>
        <p:nvSpPr>
          <p:cNvPr id="71" name="TextBox 16"/>
          <p:cNvSpPr txBox="1"/>
          <p:nvPr/>
        </p:nvSpPr>
        <p:spPr>
          <a:xfrm>
            <a:off x="5990641" y="8846360"/>
            <a:ext cx="706244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00" b="1" dirty="0">
                <a:latin typeface="+mj-ea"/>
                <a:ea typeface="+mj-ea"/>
              </a:rPr>
              <a:t>掃除</a:t>
            </a:r>
            <a:endParaRPr lang="zh-CN" altLang="en-US" sz="1500" b="1" dirty="0">
              <a:latin typeface="+mj-ea"/>
              <a:ea typeface="+mj-ea"/>
            </a:endParaRPr>
          </a:p>
        </p:txBody>
      </p:sp>
      <p:sp>
        <p:nvSpPr>
          <p:cNvPr id="72" name="TextBox 16"/>
          <p:cNvSpPr txBox="1"/>
          <p:nvPr/>
        </p:nvSpPr>
        <p:spPr>
          <a:xfrm>
            <a:off x="5596797" y="9235779"/>
            <a:ext cx="837382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00" b="1" dirty="0" smtClean="0">
                <a:latin typeface="+mj-ea"/>
                <a:ea typeface="+mj-ea"/>
              </a:rPr>
              <a:t>その</a:t>
            </a:r>
            <a:r>
              <a:rPr lang="ja-JP" altLang="en-US" sz="1500" b="1" dirty="0">
                <a:latin typeface="+mj-ea"/>
                <a:ea typeface="+mj-ea"/>
              </a:rPr>
              <a:t>他</a:t>
            </a:r>
            <a:endParaRPr lang="zh-CN" altLang="en-US" sz="1500" b="1" dirty="0">
              <a:latin typeface="+mj-ea"/>
              <a:ea typeface="+mj-ea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78198" y="8463279"/>
            <a:ext cx="2027635" cy="4624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576775" y="8536234"/>
            <a:ext cx="1650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+mj-ea"/>
                <a:ea typeface="+mj-ea"/>
              </a:rPr>
              <a:t>お問い合わせ</a:t>
            </a:r>
            <a:r>
              <a:rPr lang="ja-JP" altLang="en-US" sz="1600" b="1" dirty="0">
                <a:latin typeface="+mj-ea"/>
                <a:ea typeface="+mj-ea"/>
              </a:rPr>
              <a:t>先</a:t>
            </a:r>
            <a:endParaRPr lang="en-US" altLang="zh-TW" sz="1600" b="1" dirty="0">
              <a:latin typeface="+mj-ea"/>
              <a:ea typeface="+mj-ea"/>
            </a:endParaRPr>
          </a:p>
        </p:txBody>
      </p:sp>
      <p:sp>
        <p:nvSpPr>
          <p:cNvPr id="73" name="TextBox 64"/>
          <p:cNvSpPr txBox="1"/>
          <p:nvPr/>
        </p:nvSpPr>
        <p:spPr>
          <a:xfrm>
            <a:off x="504084" y="8943929"/>
            <a:ext cx="2379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+mj-ea"/>
                <a:ea typeface="+mj-ea"/>
              </a:rPr>
              <a:t>●ご予約・日程調整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いきいき生活支援　</a:t>
            </a:r>
            <a:r>
              <a:rPr lang="ja-JP" altLang="en-US" sz="1200" dirty="0">
                <a:latin typeface="+mj-ea"/>
                <a:ea typeface="+mj-ea"/>
              </a:rPr>
              <a:t>夢</a:t>
            </a:r>
            <a:r>
              <a:rPr lang="ja-JP" altLang="en-US" sz="1200" dirty="0" smtClean="0">
                <a:latin typeface="+mj-ea"/>
                <a:ea typeface="+mj-ea"/>
              </a:rPr>
              <a:t>といろ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営業　平日　</a:t>
            </a:r>
            <a:r>
              <a:rPr lang="en-US" altLang="ja-JP" sz="1200" dirty="0">
                <a:latin typeface="+mj-ea"/>
                <a:ea typeface="+mj-ea"/>
              </a:rPr>
              <a:t>9</a:t>
            </a:r>
            <a:r>
              <a:rPr lang="ja-JP" altLang="en-US" sz="1200" dirty="0" smtClean="0">
                <a:latin typeface="+mj-ea"/>
                <a:ea typeface="+mj-ea"/>
              </a:rPr>
              <a:t>時～</a:t>
            </a:r>
            <a:r>
              <a:rPr lang="en-US" altLang="ja-JP" sz="1200" dirty="0" smtClean="0">
                <a:latin typeface="+mj-ea"/>
                <a:ea typeface="+mj-ea"/>
              </a:rPr>
              <a:t>17</a:t>
            </a:r>
            <a:r>
              <a:rPr lang="ja-JP" altLang="en-US" sz="1200" dirty="0" smtClean="0">
                <a:latin typeface="+mj-ea"/>
                <a:ea typeface="+mj-ea"/>
              </a:rPr>
              <a:t>時</a:t>
            </a:r>
            <a:r>
              <a:rPr lang="en-US" altLang="ja-JP" sz="1200" dirty="0" smtClean="0">
                <a:latin typeface="+mj-ea"/>
                <a:ea typeface="+mj-ea"/>
              </a:rPr>
              <a:t>15</a:t>
            </a:r>
            <a:r>
              <a:rPr lang="ja-JP" altLang="en-US" sz="1200" dirty="0" smtClean="0">
                <a:latin typeface="+mj-ea"/>
                <a:ea typeface="+mj-ea"/>
              </a:rPr>
              <a:t>分</a:t>
            </a:r>
            <a:endParaRPr lang="en-US" altLang="ja-JP" sz="1200" dirty="0" smtClean="0">
              <a:latin typeface="+mj-ea"/>
              <a:ea typeface="+mj-ea"/>
            </a:endParaRPr>
          </a:p>
          <a:p>
            <a:r>
              <a:rPr lang="ja-JP" altLang="en-US" sz="1200" dirty="0" smtClean="0">
                <a:latin typeface="+mj-ea"/>
                <a:ea typeface="+mj-ea"/>
              </a:rPr>
              <a:t>　　☎　</a:t>
            </a:r>
            <a:r>
              <a:rPr lang="en-US" altLang="ja-JP" sz="1200" dirty="0" smtClean="0">
                <a:latin typeface="+mj-ea"/>
                <a:ea typeface="+mj-ea"/>
              </a:rPr>
              <a:t>67-2316</a:t>
            </a:r>
            <a:endParaRPr lang="zh-CN" altLang="en-US" sz="1200" dirty="0">
              <a:latin typeface="+mj-ea"/>
              <a:ea typeface="+mj-ea"/>
            </a:endParaRPr>
          </a:p>
        </p:txBody>
      </p:sp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5614">
            <a:off x="231416" y="3035128"/>
            <a:ext cx="1122252" cy="1203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104282" y="568179"/>
            <a:ext cx="7846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 smtClean="0">
                <a:solidFill>
                  <a:srgbClr val="FD778A"/>
                </a:solidFill>
                <a:latin typeface="+mj-ea"/>
                <a:ea typeface="+mj-ea"/>
              </a:rPr>
              <a:t>産前・産後支援ヘルパー事業</a:t>
            </a:r>
            <a:endParaRPr lang="ja-JP" altLang="en-US" sz="3600" dirty="0">
              <a:solidFill>
                <a:srgbClr val="FD778A"/>
              </a:solidFill>
              <a:latin typeface="+mj-ea"/>
              <a:ea typeface="+mj-ea"/>
            </a:endParaRPr>
          </a:p>
        </p:txBody>
      </p:sp>
      <p:pic>
        <p:nvPicPr>
          <p:cNvPr id="1031" name="Picture 7" descr="Z:\47870-0707_JP160708\第五弾（48点）-0720(241-254)\247_836d_baby\3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71885">
            <a:off x="6487315" y="5248981"/>
            <a:ext cx="734529" cy="67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7" descr="Z:\47870-0707_JP160708\第五弾（48点）-0720(241-254)\247_836d_baby\3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5285">
            <a:off x="7123854" y="5932461"/>
            <a:ext cx="326989" cy="298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120802" y="3817470"/>
            <a:ext cx="234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+mj-ea"/>
                <a:ea typeface="+mj-ea"/>
              </a:rPr>
              <a:t>利用</a:t>
            </a:r>
            <a:r>
              <a:rPr lang="ja-JP" altLang="en-US" sz="2400" dirty="0" smtClean="0">
                <a:solidFill>
                  <a:schemeClr val="bg1"/>
                </a:solidFill>
                <a:latin typeface="+mj-ea"/>
                <a:ea typeface="+mj-ea"/>
              </a:rPr>
              <a:t>までの流れ</a:t>
            </a:r>
            <a:endParaRPr lang="zh-CN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258951" y="4234461"/>
            <a:ext cx="2071867" cy="51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4590531" y="10281457"/>
            <a:ext cx="16249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rgbClr val="EE8593"/>
                </a:solidFill>
              </a:rPr>
              <a:t>　</a:t>
            </a:r>
            <a:r>
              <a:rPr kumimoji="1" lang="ja-JP" altLang="en-US" sz="1050" dirty="0" smtClean="0">
                <a:solidFill>
                  <a:srgbClr val="EE8593"/>
                </a:solidFill>
              </a:rPr>
              <a:t>詳細は保健センターに</a:t>
            </a:r>
            <a:endParaRPr kumimoji="1" lang="en-US" altLang="ja-JP" sz="1050" dirty="0" smtClean="0">
              <a:solidFill>
                <a:srgbClr val="EE8593"/>
              </a:solidFill>
            </a:endParaRPr>
          </a:p>
          <a:p>
            <a:r>
              <a:rPr lang="ja-JP" altLang="en-US" sz="1050" dirty="0">
                <a:solidFill>
                  <a:srgbClr val="EE8593"/>
                </a:solidFill>
              </a:rPr>
              <a:t>　</a:t>
            </a:r>
            <a:r>
              <a:rPr kumimoji="1" lang="ja-JP" altLang="en-US" sz="1050" dirty="0" smtClean="0">
                <a:solidFill>
                  <a:srgbClr val="EE8593"/>
                </a:solidFill>
              </a:rPr>
              <a:t>お問い合わせください。</a:t>
            </a:r>
            <a:endParaRPr kumimoji="1" lang="ja-JP" altLang="en-US" sz="1050" dirty="0">
              <a:solidFill>
                <a:srgbClr val="EE8593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72811" y="9574403"/>
            <a:ext cx="26603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例）食事の準備や洗い物、離乳食のとりわけ</a:t>
            </a:r>
            <a:endParaRPr kumimoji="1" lang="en-US" altLang="ja-JP" sz="1050" dirty="0" smtClean="0"/>
          </a:p>
          <a:p>
            <a:r>
              <a:rPr lang="ja-JP" altLang="en-US" sz="1050" dirty="0"/>
              <a:t>　</a:t>
            </a:r>
            <a:r>
              <a:rPr lang="ja-JP" altLang="en-US" sz="1050" dirty="0" smtClean="0"/>
              <a:t>　整理・整頓、床拭き、風呂やトイレの掃除</a:t>
            </a:r>
            <a:endParaRPr lang="en-US" altLang="ja-JP" sz="1050" dirty="0" smtClean="0"/>
          </a:p>
          <a:p>
            <a:r>
              <a:rPr kumimoji="1" lang="ja-JP" altLang="en-US" sz="1050" dirty="0"/>
              <a:t>　</a:t>
            </a:r>
            <a:r>
              <a:rPr kumimoji="1" lang="ja-JP" altLang="en-US" sz="1050" dirty="0" smtClean="0"/>
              <a:t>　買い出し</a:t>
            </a:r>
            <a:r>
              <a:rPr kumimoji="1" lang="en-US" altLang="ja-JP" sz="1050" dirty="0" smtClean="0"/>
              <a:t>(</a:t>
            </a:r>
            <a:r>
              <a:rPr kumimoji="1" lang="ja-JP" altLang="en-US" sz="1050" dirty="0" smtClean="0"/>
              <a:t>料金とリストはご用意下さい</a:t>
            </a:r>
            <a:r>
              <a:rPr kumimoji="1" lang="en-US" altLang="ja-JP" sz="1050" dirty="0" smtClean="0"/>
              <a:t>)</a:t>
            </a:r>
          </a:p>
          <a:p>
            <a:r>
              <a:rPr lang="en-US" altLang="ja-JP" sz="1050" dirty="0" smtClean="0"/>
              <a:t>※</a:t>
            </a:r>
            <a:r>
              <a:rPr lang="ja-JP" altLang="en-US" sz="1050" b="1" dirty="0" smtClean="0"/>
              <a:t>託児はできませんのでご了承ください。</a:t>
            </a:r>
            <a:endParaRPr kumimoji="1" lang="ja-JP" altLang="en-US" sz="105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125457" y="190400"/>
            <a:ext cx="1458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solidFill>
                  <a:srgbClr val="FD778A"/>
                </a:solidFill>
              </a:rPr>
              <a:t>２０２４年８月改訂</a:t>
            </a:r>
            <a:endParaRPr kumimoji="1" lang="ja-JP" altLang="en-US" sz="1100" b="1" dirty="0">
              <a:solidFill>
                <a:srgbClr val="FD778A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379162" y="5865490"/>
            <a:ext cx="184731" cy="4010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6" name="TextBox 43"/>
          <p:cNvSpPr txBox="1"/>
          <p:nvPr/>
        </p:nvSpPr>
        <p:spPr>
          <a:xfrm>
            <a:off x="564798" y="5620207"/>
            <a:ext cx="3647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+mj-ea"/>
                <a:ea typeface="+mj-ea"/>
              </a:rPr>
              <a:t>　　　　　</a:t>
            </a:r>
            <a:endParaRPr lang="en-US" altLang="zh-TW" sz="1400" dirty="0">
              <a:latin typeface="+mj-ea"/>
              <a:ea typeface="+mj-ea"/>
            </a:endParaRPr>
          </a:p>
        </p:txBody>
      </p:sp>
      <p:sp>
        <p:nvSpPr>
          <p:cNvPr id="77" name="TextBox 43"/>
          <p:cNvSpPr txBox="1"/>
          <p:nvPr/>
        </p:nvSpPr>
        <p:spPr>
          <a:xfrm>
            <a:off x="621380" y="5956532"/>
            <a:ext cx="38292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+mj-ea"/>
                <a:ea typeface="+mj-ea"/>
              </a:rPr>
              <a:t>③事業所、保健師と面談</a:t>
            </a:r>
            <a:r>
              <a:rPr lang="en-US" altLang="ja-JP" sz="1200" b="1" dirty="0" smtClean="0">
                <a:latin typeface="+mj-ea"/>
                <a:ea typeface="+mj-ea"/>
              </a:rPr>
              <a:t>※</a:t>
            </a:r>
            <a:r>
              <a:rPr lang="ja-JP" altLang="en-US" sz="1100" b="1" dirty="0" smtClean="0">
                <a:latin typeface="+mj-ea"/>
                <a:ea typeface="+mj-ea"/>
              </a:rPr>
              <a:t>初回のみ</a:t>
            </a:r>
            <a:endParaRPr lang="en-US" altLang="ja-JP" sz="1100" b="1" dirty="0" smtClean="0">
              <a:latin typeface="+mj-ea"/>
              <a:ea typeface="+mj-ea"/>
            </a:endParaRPr>
          </a:p>
          <a:p>
            <a:r>
              <a:rPr lang="ja-JP" altLang="en-US" sz="1400" dirty="0" smtClean="0">
                <a:latin typeface="+mj-ea"/>
              </a:rPr>
              <a:t>　　　　　ご自宅を訪問させて頂き、利用</a:t>
            </a:r>
            <a:r>
              <a:rPr lang="ja-JP" altLang="en-US" sz="1400" dirty="0">
                <a:latin typeface="+mj-ea"/>
              </a:rPr>
              <a:t>内容</a:t>
            </a:r>
            <a:r>
              <a:rPr lang="ja-JP" altLang="en-US" sz="1400" dirty="0" smtClean="0">
                <a:latin typeface="+mj-ea"/>
              </a:rPr>
              <a:t>の</a:t>
            </a:r>
            <a:endParaRPr lang="en-US" altLang="ja-JP" sz="1400" dirty="0" smtClean="0">
              <a:latin typeface="+mj-ea"/>
            </a:endParaRPr>
          </a:p>
          <a:p>
            <a:r>
              <a:rPr lang="ja-JP" altLang="en-US" sz="1400" dirty="0">
                <a:latin typeface="+mj-ea"/>
              </a:rPr>
              <a:t>　</a:t>
            </a:r>
            <a:r>
              <a:rPr lang="ja-JP" altLang="en-US" sz="1400" dirty="0" smtClean="0">
                <a:latin typeface="+mj-ea"/>
              </a:rPr>
              <a:t>　　　　確認</a:t>
            </a:r>
            <a:r>
              <a:rPr lang="ja-JP" altLang="en-US" sz="1400" dirty="0">
                <a:latin typeface="+mj-ea"/>
              </a:rPr>
              <a:t>のための面談を実施</a:t>
            </a:r>
            <a:r>
              <a:rPr lang="ja-JP" altLang="en-US" sz="1400" dirty="0" smtClean="0">
                <a:latin typeface="+mj-ea"/>
              </a:rPr>
              <a:t>します。</a:t>
            </a:r>
            <a:endParaRPr lang="en-US" altLang="ja-JP" sz="2000" b="1" dirty="0" smtClean="0">
              <a:latin typeface="+mj-ea"/>
              <a:ea typeface="+mj-ea"/>
            </a:endParaRPr>
          </a:p>
          <a:p>
            <a:r>
              <a:rPr lang="ja-JP" altLang="en-US" sz="1800" b="1" dirty="0">
                <a:latin typeface="+mj-ea"/>
                <a:ea typeface="+mj-ea"/>
              </a:rPr>
              <a:t>　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endParaRPr lang="en-US" altLang="zh-TW" sz="1400" dirty="0">
              <a:latin typeface="+mj-ea"/>
              <a:ea typeface="+mj-ea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706594" y="5474641"/>
            <a:ext cx="3474257" cy="433536"/>
          </a:xfrm>
          <a:prstGeom prst="wedgeRoundRectCallout">
            <a:avLst>
              <a:gd name="adj1" fmla="val -22906"/>
              <a:gd name="adj2" fmla="val 39017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</a:rPr>
              <a:t>利用証が届き、事業の利用を希望される方は</a:t>
            </a:r>
            <a:endParaRPr kumimoji="1" lang="en-US" altLang="ja-JP" sz="12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</a:rPr>
              <a:t>保健センターもしくは夢と</a:t>
            </a:r>
            <a:r>
              <a:rPr kumimoji="1" lang="ja-JP" altLang="en-US" sz="1200" b="1" dirty="0" err="1" smtClean="0">
                <a:solidFill>
                  <a:schemeClr val="tx1"/>
                </a:solidFill>
              </a:rPr>
              <a:t>いろまで</a:t>
            </a:r>
            <a:r>
              <a:rPr kumimoji="1" lang="ja-JP" altLang="en-US" sz="1200" b="1" dirty="0" smtClean="0">
                <a:solidFill>
                  <a:schemeClr val="tx1"/>
                </a:solidFill>
              </a:rPr>
              <a:t>ご連絡ください。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cxnSp>
        <p:nvCxnSpPr>
          <p:cNvPr id="62" name="直線コネクタ 61"/>
          <p:cNvCxnSpPr/>
          <p:nvPr/>
        </p:nvCxnSpPr>
        <p:spPr>
          <a:xfrm>
            <a:off x="5918754" y="3974906"/>
            <a:ext cx="786005" cy="653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楕円 20"/>
          <p:cNvSpPr/>
          <p:nvPr/>
        </p:nvSpPr>
        <p:spPr>
          <a:xfrm>
            <a:off x="3260247" y="6322859"/>
            <a:ext cx="1436198" cy="128931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生活保護世帯・市町村民税非課税世帯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472</Words>
  <Application>Microsoft Office PowerPoint</Application>
  <PresentationFormat>ユーザー設定</PresentationFormat>
  <Paragraphs>67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新細明體</vt:lpstr>
      <vt:lpstr>宋体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2016-07-27T06:11:15Z</dcterms:created>
  <dcterms:modified xsi:type="dcterms:W3CDTF">2026-03-30T07:17:00Z</dcterms:modified>
</cp:coreProperties>
</file>