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3" r:id="rId1"/>
  </p:sldMasterIdLst>
  <p:notesMasterIdLst>
    <p:notesMasterId r:id="rId4"/>
  </p:notesMasterIdLst>
  <p:sldIdLst>
    <p:sldId id="261" r:id="rId2"/>
    <p:sldId id="260" r:id="rId3"/>
  </p:sldIdLst>
  <p:sldSz cx="7775575" cy="10907713"/>
  <p:notesSz cx="6888163" cy="10018713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9E00"/>
    <a:srgbClr val="99CC00"/>
    <a:srgbClr val="FFFFFF"/>
    <a:srgbClr val="608200"/>
    <a:srgbClr val="548235"/>
    <a:srgbClr val="9EA202"/>
    <a:srgbClr val="567400"/>
    <a:srgbClr val="949802"/>
    <a:srgbClr val="6C6F01"/>
    <a:srgbClr val="E5EB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26" autoAdjust="0"/>
    <p:restoredTop sz="94660"/>
  </p:normalViewPr>
  <p:slideViewPr>
    <p:cSldViewPr snapToGrid="0">
      <p:cViewPr varScale="1">
        <p:scale>
          <a:sx n="44" d="100"/>
          <a:sy n="44" d="100"/>
        </p:scale>
        <p:origin x="2064" y="60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4"/>
            <a:ext cx="2984870" cy="502675"/>
          </a:xfrm>
          <a:prstGeom prst="rect">
            <a:avLst/>
          </a:prstGeom>
        </p:spPr>
        <p:txBody>
          <a:bodyPr vert="horz" lIns="92416" tIns="46208" rIns="92416" bIns="4620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700" y="4"/>
            <a:ext cx="2984870" cy="502675"/>
          </a:xfrm>
          <a:prstGeom prst="rect">
            <a:avLst/>
          </a:prstGeom>
        </p:spPr>
        <p:txBody>
          <a:bodyPr vert="horz" lIns="92416" tIns="46208" rIns="92416" bIns="46208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8375" y="1250950"/>
            <a:ext cx="2411413" cy="33829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16" tIns="46208" rIns="92416" bIns="4620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821510"/>
            <a:ext cx="5510530" cy="3944867"/>
          </a:xfrm>
          <a:prstGeom prst="rect">
            <a:avLst/>
          </a:prstGeom>
        </p:spPr>
        <p:txBody>
          <a:bodyPr vert="horz" lIns="92416" tIns="46208" rIns="92416" bIns="4620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516041"/>
            <a:ext cx="2984870" cy="502674"/>
          </a:xfrm>
          <a:prstGeom prst="rect">
            <a:avLst/>
          </a:prstGeom>
        </p:spPr>
        <p:txBody>
          <a:bodyPr vert="horz" lIns="92416" tIns="46208" rIns="92416" bIns="4620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700" y="9516041"/>
            <a:ext cx="2984870" cy="502674"/>
          </a:xfrm>
          <a:prstGeom prst="rect">
            <a:avLst/>
          </a:prstGeom>
        </p:spPr>
        <p:txBody>
          <a:bodyPr vert="horz" lIns="92416" tIns="46208" rIns="92416" bIns="46208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871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172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29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71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880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440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215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66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992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79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02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30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80737"/>
            <a:ext cx="6706433" cy="2108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903673"/>
            <a:ext cx="6706433" cy="6920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10109836"/>
            <a:ext cx="262425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4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microsoft.com/office/2007/relationships/hdphoto" Target="../media/hdphoto1.wdp"/><Relationship Id="rId7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jp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角丸四角形 93"/>
          <p:cNvSpPr/>
          <p:nvPr/>
        </p:nvSpPr>
        <p:spPr>
          <a:xfrm>
            <a:off x="1" y="10092049"/>
            <a:ext cx="7775574" cy="815663"/>
          </a:xfrm>
          <a:prstGeom prst="roundRect">
            <a:avLst>
              <a:gd name="adj" fmla="val 0"/>
            </a:avLst>
          </a:prstGeom>
          <a:solidFill>
            <a:srgbClr val="759E0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n w="6350">
                <a:solidFill>
                  <a:schemeClr val="bg1"/>
                </a:solidFill>
              </a:ln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141870" y="3589435"/>
            <a:ext cx="7409550" cy="1390113"/>
          </a:xfrm>
          <a:prstGeom prst="rect">
            <a:avLst/>
          </a:prstGeom>
          <a:solidFill>
            <a:srgbClr val="759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07" name="角丸四角形 106"/>
          <p:cNvSpPr/>
          <p:nvPr/>
        </p:nvSpPr>
        <p:spPr>
          <a:xfrm>
            <a:off x="2488807" y="3654554"/>
            <a:ext cx="5009273" cy="1284472"/>
          </a:xfrm>
          <a:prstGeom prst="roundRect">
            <a:avLst>
              <a:gd name="adj" fmla="val 6879"/>
            </a:avLst>
          </a:prstGeom>
          <a:solidFill>
            <a:schemeClr val="bg1"/>
          </a:solidFill>
          <a:ln w="28575">
            <a:solidFill>
              <a:srgbClr val="99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kumimoji="1" lang="ja-JP" altLang="en-US" sz="105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0" y="-1631"/>
            <a:ext cx="7775575" cy="1231787"/>
          </a:xfrm>
          <a:prstGeom prst="rect">
            <a:avLst/>
          </a:prstGeom>
          <a:solidFill>
            <a:srgbClr val="759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74351" y="376138"/>
            <a:ext cx="5873539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600" dirty="0" smtClean="0">
                <a:ln w="6350">
                  <a:noFill/>
                  <a:prstDash val="solid"/>
                </a:ln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令和</a:t>
            </a:r>
            <a:r>
              <a:rPr lang="en-US" altLang="ja-JP" sz="1600" dirty="0" smtClean="0">
                <a:ln w="6350">
                  <a:noFill/>
                  <a:prstDash val="solid"/>
                </a:ln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7</a:t>
            </a:r>
            <a:r>
              <a:rPr lang="ja-JP" altLang="en-US" sz="1600" dirty="0" smtClean="0">
                <a:ln w="6350">
                  <a:noFill/>
                  <a:prstDash val="solid"/>
                </a:ln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年度　中札内村健康ポイント事業</a:t>
            </a:r>
            <a:endParaRPr lang="ja-JP" altLang="en-US" sz="1600" cap="none" spc="0" dirty="0">
              <a:ln w="6350">
                <a:noFill/>
                <a:prstDash val="solid"/>
              </a:ln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260939" y="1291490"/>
            <a:ext cx="737266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140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令和</a:t>
            </a:r>
            <a:r>
              <a:rPr lang="en-US" altLang="ja-JP" sz="1400" dirty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7</a:t>
            </a:r>
            <a:r>
              <a:rPr lang="ja-JP" altLang="en-US" sz="140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年度の健康ポイント事業が、</a:t>
            </a:r>
            <a:r>
              <a:rPr lang="en-US" altLang="ja-JP" sz="140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5</a:t>
            </a:r>
            <a:r>
              <a:rPr lang="ja-JP" altLang="en-US" sz="140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月</a:t>
            </a:r>
            <a:r>
              <a:rPr lang="en-US" altLang="ja-JP" sz="140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10</a:t>
            </a:r>
            <a:r>
              <a:rPr lang="ja-JP" altLang="en-US" sz="140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日 </a:t>
            </a:r>
            <a:r>
              <a:rPr lang="en-US" altLang="ja-JP" sz="140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</a:t>
            </a:r>
            <a:r>
              <a:rPr lang="ja-JP" altLang="en-US" sz="140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土</a:t>
            </a:r>
            <a:r>
              <a:rPr lang="en-US" altLang="ja-JP" sz="140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 </a:t>
            </a:r>
            <a:r>
              <a:rPr lang="ja-JP" altLang="en-US" sz="140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から始まります。</a:t>
            </a:r>
            <a:endParaRPr lang="en-US" altLang="ja-JP" sz="1400" dirty="0" smtClean="0">
              <a:ln w="635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r>
              <a:rPr lang="ja-JP" altLang="en-US" sz="1400" cap="none" spc="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今年度も健康ポイントを貯めて、楽しくお得に健康になりましょう。</a:t>
            </a:r>
            <a:endParaRPr lang="en-US" altLang="ja-JP" sz="1400" cap="none" spc="0" dirty="0">
              <a:ln w="635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cxnSp>
        <p:nvCxnSpPr>
          <p:cNvPr id="127" name="直線コネクタ 126"/>
          <p:cNvCxnSpPr/>
          <p:nvPr/>
        </p:nvCxnSpPr>
        <p:spPr>
          <a:xfrm flipH="1">
            <a:off x="192275" y="10044617"/>
            <a:ext cx="7455864" cy="0"/>
          </a:xfrm>
          <a:prstGeom prst="line">
            <a:avLst/>
          </a:prstGeom>
          <a:ln w="28575">
            <a:solidFill>
              <a:schemeClr val="bg1"/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48" name="グループ化 147"/>
          <p:cNvGrpSpPr/>
          <p:nvPr/>
        </p:nvGrpSpPr>
        <p:grpSpPr>
          <a:xfrm>
            <a:off x="1813195" y="10106520"/>
            <a:ext cx="5784653" cy="581899"/>
            <a:chOff x="1929533" y="10209949"/>
            <a:chExt cx="5784653" cy="581899"/>
          </a:xfrm>
        </p:grpSpPr>
        <p:sp>
          <p:nvSpPr>
            <p:cNvPr id="159" name="正方形/長方形 158"/>
            <p:cNvSpPr/>
            <p:nvPr/>
          </p:nvSpPr>
          <p:spPr>
            <a:xfrm>
              <a:off x="1929533" y="10209949"/>
              <a:ext cx="4636206" cy="30777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ja-JP" altLang="en-US" sz="1400" dirty="0" smtClean="0">
                  <a:ln w="635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中札内村福祉課保健グループ（老人保健福祉センター内）</a:t>
              </a:r>
              <a:endParaRPr lang="ja-JP" altLang="en-US" sz="1400" cap="none" spc="0" dirty="0">
                <a:ln w="635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60" name="正方形/長方形 159"/>
            <p:cNvSpPr/>
            <p:nvPr/>
          </p:nvSpPr>
          <p:spPr>
            <a:xfrm>
              <a:off x="2642812" y="10484071"/>
              <a:ext cx="5071374" cy="307777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ja-JP" altLang="en-US" sz="1400" dirty="0" smtClean="0">
                  <a:ln w="635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　　　　　　　　　　☎ </a:t>
              </a:r>
              <a:r>
                <a:rPr lang="en-US" altLang="ja-JP" sz="1400" dirty="0" smtClean="0">
                  <a:ln w="635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0155-67-2321</a:t>
              </a:r>
              <a:r>
                <a:rPr lang="ja-JP" altLang="en-US" sz="1400" dirty="0" smtClean="0">
                  <a:ln w="635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（平日 </a:t>
              </a:r>
              <a:r>
                <a:rPr lang="en-US" altLang="ja-JP" sz="1400" dirty="0">
                  <a:ln w="635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8</a:t>
              </a:r>
              <a:r>
                <a:rPr lang="ja-JP" altLang="en-US" sz="1400" dirty="0">
                  <a:ln w="635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時</a:t>
              </a:r>
              <a:r>
                <a:rPr lang="en-US" altLang="ja-JP" sz="1400" dirty="0">
                  <a:ln w="635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30</a:t>
              </a:r>
              <a:r>
                <a:rPr lang="ja-JP" altLang="en-US" sz="1400" dirty="0">
                  <a:ln w="635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分～</a:t>
              </a:r>
              <a:r>
                <a:rPr lang="en-US" altLang="ja-JP" sz="1400" dirty="0">
                  <a:ln w="635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17</a:t>
              </a:r>
              <a:r>
                <a:rPr lang="ja-JP" altLang="en-US" sz="1400" dirty="0">
                  <a:ln w="635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時</a:t>
              </a:r>
              <a:r>
                <a:rPr lang="en-US" altLang="ja-JP" sz="1400" dirty="0">
                  <a:ln w="635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15</a:t>
              </a:r>
              <a:r>
                <a:rPr lang="ja-JP" altLang="en-US" sz="1400" dirty="0" smtClean="0">
                  <a:ln w="635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分）</a:t>
              </a:r>
              <a:r>
                <a:rPr lang="ja-JP" altLang="en-US" sz="1400" dirty="0">
                  <a:ln w="6350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　</a:t>
              </a:r>
              <a:endParaRPr lang="ja-JP" altLang="en-US" sz="1400" cap="none" spc="0" dirty="0">
                <a:ln w="635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sp>
        <p:nvSpPr>
          <p:cNvPr id="108" name="角丸四角形 107"/>
          <p:cNvSpPr/>
          <p:nvPr/>
        </p:nvSpPr>
        <p:spPr>
          <a:xfrm>
            <a:off x="260939" y="8338889"/>
            <a:ext cx="7247957" cy="280928"/>
          </a:xfrm>
          <a:prstGeom prst="roundRect">
            <a:avLst/>
          </a:prstGeom>
          <a:noFill/>
          <a:ln w="28575">
            <a:solidFill>
              <a:srgbClr val="759E00"/>
            </a:solidFill>
          </a:ln>
        </p:spPr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ja-JP" altLang="en-US" sz="1050" dirty="0" smtClean="0">
                <a:ln w="6350">
                  <a:solidFill>
                    <a:schemeClr val="tx1"/>
                  </a:solidFill>
                  <a:prstDash val="solid"/>
                </a:ln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健康ポイント事業に関する情報は、村ホームページ、公式</a:t>
            </a:r>
            <a:r>
              <a:rPr lang="en-US" altLang="ja-JP" sz="1050" dirty="0" smtClean="0">
                <a:ln w="6350">
                  <a:solidFill>
                    <a:schemeClr val="tx1"/>
                  </a:solidFill>
                  <a:prstDash val="solid"/>
                </a:ln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LINE</a:t>
            </a:r>
            <a:r>
              <a:rPr lang="ja-JP" altLang="en-US" sz="1050" dirty="0" err="1" smtClean="0">
                <a:ln w="6350">
                  <a:solidFill>
                    <a:schemeClr val="tx1"/>
                  </a:solidFill>
                  <a:prstDash val="solid"/>
                </a:ln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、</a:t>
            </a:r>
            <a:r>
              <a:rPr lang="en-US" altLang="ja-JP" sz="1050" dirty="0" smtClean="0">
                <a:ln w="6350">
                  <a:solidFill>
                    <a:schemeClr val="tx1"/>
                  </a:solidFill>
                  <a:prstDash val="solid"/>
                </a:ln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SNS</a:t>
            </a:r>
            <a:r>
              <a:rPr lang="ja-JP" altLang="en-US" sz="1050" dirty="0" err="1" smtClean="0">
                <a:ln w="6350">
                  <a:solidFill>
                    <a:schemeClr val="tx1"/>
                  </a:solidFill>
                  <a:prstDash val="solid"/>
                </a:ln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、</a:t>
            </a:r>
            <a:r>
              <a:rPr lang="ja-JP" altLang="en-US" sz="1050" dirty="0" smtClean="0">
                <a:ln w="6350">
                  <a:solidFill>
                    <a:schemeClr val="tx1"/>
                  </a:solidFill>
                  <a:prstDash val="solid"/>
                </a:ln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からだカルテのおしらせ等で随時発信します。</a:t>
            </a:r>
            <a:endParaRPr lang="ja-JP" altLang="en-US" sz="1050" cap="none" spc="0" dirty="0">
              <a:ln w="6350">
                <a:solidFill>
                  <a:schemeClr val="tx1"/>
                </a:solidFill>
                <a:prstDash val="solid"/>
              </a:ln>
              <a:solidFill>
                <a:srgbClr val="00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197523" y="1848598"/>
            <a:ext cx="2268000" cy="872263"/>
            <a:chOff x="441904" y="2515534"/>
            <a:chExt cx="2056204" cy="968153"/>
          </a:xfrm>
          <a:solidFill>
            <a:srgbClr val="99CC00"/>
          </a:solidFill>
        </p:grpSpPr>
        <p:grpSp>
          <p:nvGrpSpPr>
            <p:cNvPr id="168" name="グループ化 167"/>
            <p:cNvGrpSpPr/>
            <p:nvPr/>
          </p:nvGrpSpPr>
          <p:grpSpPr>
            <a:xfrm>
              <a:off x="441904" y="2515534"/>
              <a:ext cx="2056204" cy="968153"/>
              <a:chOff x="391721" y="2590799"/>
              <a:chExt cx="2056204" cy="968153"/>
            </a:xfrm>
            <a:grpFill/>
          </p:grpSpPr>
          <p:sp>
            <p:nvSpPr>
              <p:cNvPr id="177" name="角丸四角形 176"/>
              <p:cNvSpPr/>
              <p:nvPr/>
            </p:nvSpPr>
            <p:spPr>
              <a:xfrm>
                <a:off x="391721" y="2590799"/>
                <a:ext cx="2056204" cy="968153"/>
              </a:xfrm>
              <a:prstGeom prst="roundRect">
                <a:avLst>
                  <a:gd name="adj" fmla="val 4680"/>
                </a:avLst>
              </a:prstGeom>
              <a:noFill/>
              <a:ln w="28575">
                <a:solidFill>
                  <a:srgbClr val="99C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n w="6350">
                    <a:solidFill>
                      <a:schemeClr val="tx1"/>
                    </a:solidFill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</p:txBody>
          </p:sp>
          <p:sp>
            <p:nvSpPr>
              <p:cNvPr id="182" name="角丸四角形 181"/>
              <p:cNvSpPr/>
              <p:nvPr/>
            </p:nvSpPr>
            <p:spPr>
              <a:xfrm>
                <a:off x="391721" y="2591223"/>
                <a:ext cx="2056204" cy="319661"/>
              </a:xfrm>
              <a:prstGeom prst="roundRect">
                <a:avLst/>
              </a:prstGeom>
              <a:solidFill>
                <a:srgbClr val="759E00"/>
              </a:solidFill>
              <a:ln w="28575">
                <a:solidFill>
                  <a:srgbClr val="99C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dist"/>
                <a:r>
                  <a:rPr lang="ja-JP" altLang="en-US" sz="1600" dirty="0" smtClean="0">
                    <a:ln w="6350">
                      <a:solidFill>
                        <a:schemeClr val="bg1"/>
                      </a:solidFill>
                    </a:ln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参加できる方</a:t>
                </a:r>
                <a:endParaRPr kumimoji="1" lang="ja-JP" altLang="en-US" sz="1600" dirty="0">
                  <a:ln w="6350">
                    <a:solidFill>
                      <a:schemeClr val="bg1"/>
                    </a:solidFill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</p:txBody>
          </p:sp>
        </p:grpSp>
        <p:sp>
          <p:nvSpPr>
            <p:cNvPr id="183" name="角丸四角形 182"/>
            <p:cNvSpPr/>
            <p:nvPr/>
          </p:nvSpPr>
          <p:spPr>
            <a:xfrm>
              <a:off x="518823" y="2912664"/>
              <a:ext cx="645788" cy="493444"/>
            </a:xfrm>
            <a:prstGeom prst="roundRect">
              <a:avLst/>
            </a:prstGeom>
            <a:solidFill>
              <a:srgbClr val="759E00"/>
            </a:solidFill>
            <a:ln>
              <a:solidFill>
                <a:srgbClr val="99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100" dirty="0" smtClean="0">
                  <a:ln w="6350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18</a:t>
              </a:r>
              <a:r>
                <a:rPr kumimoji="1" lang="ja-JP" altLang="en-US" sz="1100" dirty="0" smtClean="0">
                  <a:ln w="6350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歳</a:t>
              </a:r>
              <a:endParaRPr kumimoji="1" lang="en-US" altLang="ja-JP" sz="1100" dirty="0" smtClean="0">
                <a:ln w="6350">
                  <a:solidFill>
                    <a:schemeClr val="bg1"/>
                  </a:solidFill>
                </a:ln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pPr algn="ctr"/>
              <a:r>
                <a:rPr lang="ja-JP" altLang="en-US" sz="1100" dirty="0">
                  <a:ln w="6350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以上</a:t>
              </a:r>
              <a:r>
                <a:rPr lang="ja-JP" altLang="en-US" sz="1100" dirty="0" smtClean="0">
                  <a:ln w="6350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の</a:t>
              </a:r>
              <a:endParaRPr kumimoji="1" lang="ja-JP" altLang="en-US" sz="1100" dirty="0">
                <a:ln w="6350">
                  <a:solidFill>
                    <a:schemeClr val="bg1"/>
                  </a:solidFill>
                </a:ln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86" name="テキスト ボックス 185"/>
            <p:cNvSpPr txBox="1"/>
            <p:nvPr/>
          </p:nvSpPr>
          <p:spPr>
            <a:xfrm>
              <a:off x="1200749" y="2856290"/>
              <a:ext cx="1261221" cy="61280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8719" tIns="49359" rIns="98719" bIns="49359" rtlCol="0">
              <a:spAutoFit/>
            </a:bodyPr>
            <a:lstStyle/>
            <a:p>
              <a:pPr>
                <a:lnSpc>
                  <a:spcPct val="120000"/>
                </a:lnSpc>
                <a:buClr>
                  <a:srgbClr val="F28104"/>
                </a:buClr>
              </a:pPr>
              <a:r>
                <a:rPr lang="ja-JP" altLang="en-US" sz="1050" dirty="0">
                  <a:ln w="6350">
                    <a:noFill/>
                  </a:ln>
                  <a:solidFill>
                    <a:srgbClr val="9EA202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●</a:t>
              </a:r>
              <a:r>
                <a:rPr lang="ja-JP" altLang="en-US" sz="1050" dirty="0" smtClean="0">
                  <a:ln w="6350">
                    <a:solidFill>
                      <a:schemeClr val="tx1"/>
                    </a:solidFill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 </a:t>
              </a:r>
              <a:r>
                <a:rPr lang="ja-JP" altLang="en-US" sz="1100" dirty="0" smtClean="0">
                  <a:ln w="6350">
                    <a:solidFill>
                      <a:sysClr val="windowText" lastClr="000000"/>
                    </a:solidFill>
                    <a:prstDash val="solid"/>
                  </a:ln>
                  <a:solidFill>
                    <a:sysClr val="windowText" lastClr="000000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村内在住の方</a:t>
              </a:r>
              <a:endParaRPr lang="en-US" altLang="ja-JP" sz="110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pPr>
                <a:lnSpc>
                  <a:spcPct val="120000"/>
                </a:lnSpc>
                <a:buClr>
                  <a:srgbClr val="F28104"/>
                </a:buClr>
              </a:pPr>
              <a:endParaRPr lang="en-US" altLang="ja-JP" sz="250" dirty="0" smtClean="0">
                <a:ln w="6350">
                  <a:solidFill>
                    <a:schemeClr val="tx1"/>
                  </a:solidFill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pPr>
                <a:lnSpc>
                  <a:spcPct val="120000"/>
                </a:lnSpc>
                <a:buClr>
                  <a:srgbClr val="F28104"/>
                </a:buClr>
              </a:pPr>
              <a:r>
                <a:rPr lang="ja-JP" altLang="en-US" sz="1050" dirty="0">
                  <a:ln w="6350">
                    <a:noFill/>
                  </a:ln>
                  <a:solidFill>
                    <a:srgbClr val="9EA202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●</a:t>
              </a:r>
              <a:r>
                <a:rPr lang="ja-JP" altLang="en-US" sz="1050" dirty="0" smtClean="0">
                  <a:ln w="6350">
                    <a:solidFill>
                      <a:schemeClr val="tx1"/>
                    </a:solidFill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 </a:t>
              </a:r>
              <a:r>
                <a:rPr lang="ja-JP" altLang="en-US" sz="1100" dirty="0" smtClean="0">
                  <a:ln w="6350">
                    <a:solidFill>
                      <a:sysClr val="windowText" lastClr="000000"/>
                    </a:solidFill>
                    <a:prstDash val="solid"/>
                  </a:ln>
                  <a:solidFill>
                    <a:sysClr val="windowText" lastClr="000000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村内勤務の方</a:t>
              </a:r>
              <a:endParaRPr lang="en-US" altLang="ja-JP" sz="110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sp>
        <p:nvSpPr>
          <p:cNvPr id="121" name="テキスト ボックス 120"/>
          <p:cNvSpPr txBox="1"/>
          <p:nvPr/>
        </p:nvSpPr>
        <p:spPr>
          <a:xfrm>
            <a:off x="2531762" y="4221950"/>
            <a:ext cx="1656000" cy="67214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8719" tIns="49359" rIns="98719" bIns="49359" rtlCol="0" anchor="ctr">
            <a:spAutoFit/>
          </a:bodyPr>
          <a:lstStyle/>
          <a:p>
            <a:pPr>
              <a:lnSpc>
                <a:spcPct val="120000"/>
              </a:lnSpc>
              <a:buClr>
                <a:srgbClr val="F28104"/>
              </a:buClr>
            </a:pPr>
            <a:r>
              <a:rPr lang="ja-JP" altLang="en-US" sz="105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故障</a:t>
            </a:r>
            <a:r>
              <a:rPr lang="ja-JP" altLang="en-US" sz="1050" dirty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や紛失</a:t>
            </a:r>
            <a:r>
              <a:rPr lang="ja-JP" altLang="en-US" sz="105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等した方</a:t>
            </a:r>
            <a:r>
              <a:rPr lang="ja-JP" altLang="en-US" sz="1050" dirty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は</a:t>
            </a:r>
            <a:r>
              <a:rPr lang="en-US" altLang="ja-JP" sz="1200" dirty="0" smtClean="0">
                <a:ln w="635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2,200</a:t>
            </a:r>
            <a:r>
              <a:rPr lang="ja-JP" altLang="en-US" sz="1200" dirty="0" smtClean="0">
                <a:ln w="635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円</a:t>
            </a:r>
            <a:r>
              <a:rPr lang="ja-JP" altLang="en-US" sz="1050" dirty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で交換可能</a:t>
            </a:r>
            <a:r>
              <a:rPr lang="ja-JP" altLang="en-US" sz="105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！</a:t>
            </a:r>
            <a:endParaRPr lang="en-US" altLang="ja-JP" sz="1050" dirty="0" smtClean="0">
              <a:ln w="635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>
              <a:lnSpc>
                <a:spcPct val="120000"/>
              </a:lnSpc>
              <a:buClr>
                <a:srgbClr val="F28104"/>
              </a:buClr>
            </a:pPr>
            <a:r>
              <a:rPr lang="ja-JP" altLang="en-US" sz="60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（中札内商工共通商品券も使えます）</a:t>
            </a:r>
            <a:endParaRPr lang="en-US" altLang="ja-JP" sz="600" dirty="0" smtClean="0">
              <a:ln w="635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>
              <a:lnSpc>
                <a:spcPct val="120000"/>
              </a:lnSpc>
              <a:buClr>
                <a:srgbClr val="F28104"/>
              </a:buClr>
            </a:pPr>
            <a:endParaRPr lang="en-US" altLang="ja-JP" sz="250" dirty="0" smtClean="0">
              <a:ln w="6350">
                <a:solidFill>
                  <a:schemeClr val="tx1"/>
                </a:solidFill>
              </a:ln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4" name="楕円 13"/>
          <p:cNvSpPr/>
          <p:nvPr/>
        </p:nvSpPr>
        <p:spPr>
          <a:xfrm>
            <a:off x="6367987" y="99060"/>
            <a:ext cx="1050083" cy="97617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>
              <a:ln w="6350">
                <a:solidFill>
                  <a:schemeClr val="tx1"/>
                </a:solidFill>
              </a:ln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79" name="角丸四角形 178"/>
          <p:cNvSpPr/>
          <p:nvPr/>
        </p:nvSpPr>
        <p:spPr>
          <a:xfrm>
            <a:off x="186793" y="5045156"/>
            <a:ext cx="7455863" cy="350286"/>
          </a:xfrm>
          <a:prstGeom prst="roundRect">
            <a:avLst>
              <a:gd name="adj" fmla="val 0"/>
            </a:avLst>
          </a:prstGeom>
          <a:solidFill>
            <a:srgbClr val="759E0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ln w="6350">
                  <a:solidFill>
                    <a:schemeClr val="bg1"/>
                  </a:solidFill>
                </a:ln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参加コース</a:t>
            </a:r>
            <a:endParaRPr kumimoji="1" lang="ja-JP" altLang="en-US" dirty="0">
              <a:ln w="6350">
                <a:solidFill>
                  <a:schemeClr val="bg1"/>
                </a:solidFill>
              </a:ln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94" name="テキスト ボックス 193"/>
          <p:cNvSpPr txBox="1"/>
          <p:nvPr/>
        </p:nvSpPr>
        <p:spPr>
          <a:xfrm>
            <a:off x="2052923" y="5415337"/>
            <a:ext cx="5455973" cy="690613"/>
          </a:xfrm>
          <a:prstGeom prst="rect">
            <a:avLst/>
          </a:prstGeom>
          <a:noFill/>
          <a:ln>
            <a:noFill/>
          </a:ln>
        </p:spPr>
        <p:txBody>
          <a:bodyPr wrap="square" lIns="98719" tIns="49359" rIns="98719" bIns="49359" rtlCol="0">
            <a:spAutoFit/>
          </a:bodyPr>
          <a:lstStyle/>
          <a:p>
            <a:pPr>
              <a:lnSpc>
                <a:spcPct val="120000"/>
              </a:lnSpc>
              <a:buClr>
                <a:srgbClr val="F28104"/>
              </a:buClr>
            </a:pPr>
            <a:r>
              <a:rPr lang="ja-JP" altLang="en-US" sz="1600" dirty="0" smtClean="0">
                <a:ln w="6350">
                  <a:noFill/>
                </a:ln>
                <a:solidFill>
                  <a:srgbClr val="9EA202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●</a:t>
            </a:r>
            <a:r>
              <a:rPr lang="ja-JP" altLang="en-US" sz="1600" dirty="0" smtClean="0">
                <a:ln w="6350">
                  <a:solidFill>
                    <a:schemeClr val="tx1"/>
                  </a:solidFill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lang="ja-JP" altLang="en-US" sz="160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最大</a:t>
            </a:r>
            <a:r>
              <a:rPr lang="en-US" altLang="ja-JP" sz="160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1,000</a:t>
            </a:r>
            <a:r>
              <a:rPr lang="ja-JP" altLang="en-US" sz="160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円分の村商品券と交換できます。</a:t>
            </a:r>
            <a:endParaRPr lang="en-US" altLang="ja-JP" sz="700" dirty="0" smtClean="0">
              <a:ln w="6350">
                <a:solidFill>
                  <a:schemeClr val="tx1"/>
                </a:solidFill>
              </a:ln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>
              <a:lnSpc>
                <a:spcPct val="120000"/>
              </a:lnSpc>
              <a:buClr>
                <a:srgbClr val="F28104"/>
              </a:buClr>
            </a:pPr>
            <a:r>
              <a:rPr lang="ja-JP" altLang="en-US" sz="1600" dirty="0" smtClean="0">
                <a:ln w="6350">
                  <a:noFill/>
                </a:ln>
                <a:solidFill>
                  <a:srgbClr val="9EA202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●</a:t>
            </a:r>
            <a:r>
              <a:rPr lang="ja-JP" altLang="en-US" sz="1600" dirty="0" smtClean="0">
                <a:ln w="6350">
                  <a:solidFill>
                    <a:schemeClr val="tx1"/>
                  </a:solidFill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下記申し込み期間内に</a:t>
            </a:r>
            <a:r>
              <a:rPr lang="ja-JP" altLang="en-US" sz="160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チャレンジコースに途中移行可</a:t>
            </a:r>
            <a:endParaRPr lang="en-US" altLang="ja-JP" sz="1600" dirty="0" smtClean="0">
              <a:ln w="635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13" name="角丸四角形 112"/>
          <p:cNvSpPr/>
          <p:nvPr/>
        </p:nvSpPr>
        <p:spPr>
          <a:xfrm>
            <a:off x="294504" y="6195560"/>
            <a:ext cx="2071842" cy="444390"/>
          </a:xfrm>
          <a:prstGeom prst="roundRect">
            <a:avLst/>
          </a:prstGeom>
          <a:noFill/>
          <a:ln w="28575">
            <a:solidFill>
              <a:srgbClr val="99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 smtClean="0">
                <a:ln w="6350">
                  <a:solidFill>
                    <a:srgbClr val="000000"/>
                  </a:solidFill>
                </a:ln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チャレンジコース</a:t>
            </a:r>
            <a:endParaRPr kumimoji="1" lang="ja-JP" altLang="en-US" sz="1800" dirty="0">
              <a:ln w="6350">
                <a:solidFill>
                  <a:srgbClr val="000000"/>
                </a:solidFill>
              </a:ln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33" name="角丸四角形 132"/>
          <p:cNvSpPr/>
          <p:nvPr/>
        </p:nvSpPr>
        <p:spPr>
          <a:xfrm>
            <a:off x="295839" y="5474279"/>
            <a:ext cx="1723110" cy="546054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99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800" dirty="0" smtClean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基本コース</a:t>
            </a:r>
            <a:endParaRPr kumimoji="1" lang="ja-JP" altLang="en-US" sz="1800" dirty="0">
              <a:ln w="6350">
                <a:solidFill>
                  <a:schemeClr val="tx1"/>
                </a:solidFill>
              </a:ln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70" name="角丸四角形 169"/>
          <p:cNvSpPr/>
          <p:nvPr/>
        </p:nvSpPr>
        <p:spPr>
          <a:xfrm>
            <a:off x="549355" y="8790780"/>
            <a:ext cx="974079" cy="2880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b="1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村</a:t>
            </a:r>
            <a:r>
              <a:rPr lang="en-US" altLang="ja-JP" sz="1800" b="1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HP</a:t>
            </a:r>
            <a:endParaRPr lang="ja-JP" altLang="en-US" sz="1800" b="1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309414" y="358003"/>
            <a:ext cx="1191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保存版</a:t>
            </a:r>
            <a:endParaRPr kumimoji="1" lang="ja-JP" altLang="en-US" sz="24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cxnSp>
        <p:nvCxnSpPr>
          <p:cNvPr id="8" name="直線コネクタ 7"/>
          <p:cNvCxnSpPr/>
          <p:nvPr/>
        </p:nvCxnSpPr>
        <p:spPr>
          <a:xfrm>
            <a:off x="267001" y="6087701"/>
            <a:ext cx="7128000" cy="0"/>
          </a:xfrm>
          <a:prstGeom prst="line">
            <a:avLst/>
          </a:prstGeom>
          <a:ln w="12700">
            <a:solidFill>
              <a:srgbClr val="9EA20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グループ化 42"/>
          <p:cNvGrpSpPr/>
          <p:nvPr/>
        </p:nvGrpSpPr>
        <p:grpSpPr>
          <a:xfrm>
            <a:off x="88845" y="6805310"/>
            <a:ext cx="7490777" cy="1418256"/>
            <a:chOff x="41104" y="4644216"/>
            <a:chExt cx="7490777" cy="1418256"/>
          </a:xfrm>
        </p:grpSpPr>
        <p:sp>
          <p:nvSpPr>
            <p:cNvPr id="138" name="テキスト ボックス 137"/>
            <p:cNvSpPr txBox="1"/>
            <p:nvPr/>
          </p:nvSpPr>
          <p:spPr>
            <a:xfrm>
              <a:off x="6648917" y="5786005"/>
              <a:ext cx="882964" cy="2616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ja-JP" sz="11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11,000</a:t>
              </a:r>
              <a:r>
                <a:rPr kumimoji="1" lang="en-US" altLang="ja-JP" sz="11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P</a:t>
              </a:r>
              <a:endPara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339575" y="4644216"/>
              <a:ext cx="1271292" cy="288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8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1,000</a:t>
              </a:r>
              <a:r>
                <a:rPr kumimoji="1" lang="ja-JP" altLang="en-US" sz="10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ポイント</a:t>
              </a:r>
              <a:endParaRPr kumimoji="1" lang="ja-JP" altLang="en-US" sz="1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14" name="正方形/長方形 113"/>
            <p:cNvSpPr/>
            <p:nvPr/>
          </p:nvSpPr>
          <p:spPr>
            <a:xfrm>
              <a:off x="1626873" y="4647143"/>
              <a:ext cx="2823706" cy="41463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商品券</a:t>
              </a:r>
              <a:r>
                <a:rPr lang="en-US" altLang="ja-JP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5,</a:t>
              </a:r>
              <a:r>
                <a:rPr kumimoji="1" lang="en-US" altLang="ja-JP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000</a:t>
              </a:r>
              <a:r>
                <a:rPr kumimoji="1" lang="ja-JP" altLang="en-US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円分</a:t>
              </a:r>
              <a:endPara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16" name="正方形/長方形 115"/>
            <p:cNvSpPr/>
            <p:nvPr/>
          </p:nvSpPr>
          <p:spPr>
            <a:xfrm>
              <a:off x="4464768" y="4647627"/>
              <a:ext cx="2824844" cy="676406"/>
            </a:xfrm>
            <a:prstGeom prst="rect">
              <a:avLst/>
            </a:prstGeom>
            <a:solidFill>
              <a:srgbClr val="608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寄附</a:t>
              </a:r>
              <a:r>
                <a:rPr lang="en-US" altLang="ja-JP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5,</a:t>
              </a:r>
              <a:r>
                <a:rPr kumimoji="1" lang="en-US" altLang="ja-JP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000</a:t>
              </a:r>
              <a:r>
                <a:rPr kumimoji="1" lang="ja-JP" altLang="en-US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円分</a:t>
              </a:r>
              <a:endPara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cxnSp>
          <p:nvCxnSpPr>
            <p:cNvPr id="15" name="直線コネクタ 14"/>
            <p:cNvCxnSpPr/>
            <p:nvPr/>
          </p:nvCxnSpPr>
          <p:spPr>
            <a:xfrm>
              <a:off x="339575" y="4644216"/>
              <a:ext cx="0" cy="1260000"/>
            </a:xfrm>
            <a:prstGeom prst="line">
              <a:avLst/>
            </a:prstGeom>
            <a:ln w="19050">
              <a:solidFill>
                <a:srgbClr val="759E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コネクタ 117"/>
            <p:cNvCxnSpPr/>
            <p:nvPr/>
          </p:nvCxnSpPr>
          <p:spPr>
            <a:xfrm>
              <a:off x="1621381" y="4648490"/>
              <a:ext cx="0" cy="1260000"/>
            </a:xfrm>
            <a:prstGeom prst="line">
              <a:avLst/>
            </a:prstGeom>
            <a:ln w="19050">
              <a:solidFill>
                <a:srgbClr val="759E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テキスト ボックス 35"/>
            <p:cNvSpPr txBox="1"/>
            <p:nvPr/>
          </p:nvSpPr>
          <p:spPr>
            <a:xfrm>
              <a:off x="41104" y="5800862"/>
              <a:ext cx="565371" cy="2616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11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０</a:t>
              </a:r>
              <a:r>
                <a:rPr kumimoji="1" lang="en-US" altLang="ja-JP" sz="11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P</a:t>
              </a:r>
              <a:endPara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31" name="テキスト ボックス 130"/>
            <p:cNvSpPr txBox="1"/>
            <p:nvPr/>
          </p:nvSpPr>
          <p:spPr>
            <a:xfrm>
              <a:off x="1229072" y="5800862"/>
              <a:ext cx="771148" cy="2616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ja-JP" sz="11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1,</a:t>
              </a:r>
              <a:r>
                <a:rPr lang="en-US" altLang="ja-JP" sz="11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0</a:t>
              </a:r>
              <a:r>
                <a:rPr lang="en-US" altLang="ja-JP" sz="11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00</a:t>
              </a:r>
              <a:r>
                <a:rPr kumimoji="1" lang="en-US" altLang="ja-JP" sz="11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P</a:t>
              </a:r>
              <a:endPara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32" name="テキスト ボックス 131"/>
            <p:cNvSpPr txBox="1"/>
            <p:nvPr/>
          </p:nvSpPr>
          <p:spPr>
            <a:xfrm>
              <a:off x="3981401" y="5800862"/>
              <a:ext cx="836499" cy="2616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ja-JP" sz="11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6</a:t>
              </a:r>
              <a:r>
                <a:rPr lang="en-US" altLang="ja-JP" sz="11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,000</a:t>
              </a:r>
              <a:r>
                <a:rPr kumimoji="1" lang="en-US" altLang="ja-JP" sz="11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P</a:t>
              </a:r>
              <a:endPara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1621381" y="5154766"/>
              <a:ext cx="2860476" cy="6617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000" dirty="0" smtClean="0">
                  <a:ln w="6350">
                    <a:solidFill>
                      <a:sysClr val="windowText" lastClr="000000"/>
                    </a:solidFill>
                    <a:prstDash val="solid"/>
                  </a:ln>
                  <a:solidFill>
                    <a:sysClr val="windowText" lastClr="000000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1,000</a:t>
              </a:r>
              <a:r>
                <a:rPr lang="ja-JP" altLang="en-US" sz="1000" dirty="0" smtClean="0">
                  <a:ln w="6350">
                    <a:solidFill>
                      <a:sysClr val="windowText" lastClr="000000"/>
                    </a:solidFill>
                    <a:prstDash val="solid"/>
                  </a:ln>
                  <a:solidFill>
                    <a:sysClr val="windowText" lastClr="000000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～</a:t>
              </a:r>
              <a:r>
                <a:rPr lang="en-US" altLang="ja-JP" sz="1000" dirty="0" smtClean="0">
                  <a:ln w="6350">
                    <a:solidFill>
                      <a:sysClr val="windowText" lastClr="000000"/>
                    </a:solidFill>
                    <a:prstDash val="solid"/>
                  </a:ln>
                  <a:solidFill>
                    <a:sysClr val="windowText" lastClr="000000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6,000</a:t>
              </a:r>
              <a:r>
                <a:rPr lang="ja-JP" altLang="en-US" sz="1000" dirty="0" smtClean="0">
                  <a:ln w="6350">
                    <a:solidFill>
                      <a:sysClr val="windowText" lastClr="000000"/>
                    </a:solidFill>
                    <a:prstDash val="solid"/>
                  </a:ln>
                  <a:solidFill>
                    <a:sysClr val="windowText" lastClr="000000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ポイントまでは</a:t>
              </a:r>
              <a:endParaRPr lang="en-US" altLang="ja-JP" sz="100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pPr algn="ctr"/>
              <a:r>
                <a:rPr lang="ja-JP" altLang="en-US" sz="1000" dirty="0" smtClean="0">
                  <a:ln w="6350">
                    <a:solidFill>
                      <a:sysClr val="windowText" lastClr="000000"/>
                    </a:solidFill>
                    <a:prstDash val="solid"/>
                  </a:ln>
                  <a:solidFill>
                    <a:sysClr val="windowText" lastClr="000000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中札内商工共通商品券と</a:t>
              </a:r>
              <a:r>
                <a:rPr lang="ja-JP" altLang="en-US" sz="1000" dirty="0">
                  <a:ln w="6350">
                    <a:solidFill>
                      <a:sysClr val="windowText" lastClr="000000"/>
                    </a:solidFill>
                    <a:prstDash val="solid"/>
                  </a:ln>
                  <a:solidFill>
                    <a:sysClr val="windowText" lastClr="000000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交換</a:t>
              </a:r>
              <a:r>
                <a:rPr lang="ja-JP" altLang="en-US" sz="1000" dirty="0" smtClean="0">
                  <a:ln w="6350">
                    <a:solidFill>
                      <a:sysClr val="windowText" lastClr="000000"/>
                    </a:solidFill>
                    <a:prstDash val="solid"/>
                  </a:ln>
                  <a:solidFill>
                    <a:sysClr val="windowText" lastClr="000000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できます。</a:t>
              </a:r>
              <a:endParaRPr lang="en-US" altLang="ja-JP" sz="100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pPr algn="ctr"/>
              <a:r>
                <a:rPr lang="ja-JP" altLang="en-US" sz="1000" dirty="0" smtClean="0">
                  <a:ln w="6350">
                    <a:solidFill>
                      <a:sysClr val="windowText" lastClr="000000"/>
                    </a:solidFill>
                    <a:prstDash val="solid"/>
                  </a:ln>
                  <a:solidFill>
                    <a:sysClr val="windowText" lastClr="000000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（</a:t>
              </a:r>
              <a:r>
                <a:rPr lang="en-US" altLang="ja-JP" sz="1000" dirty="0" smtClean="0">
                  <a:ln w="6350">
                    <a:solidFill>
                      <a:sysClr val="windowText" lastClr="000000"/>
                    </a:solidFill>
                    <a:prstDash val="solid"/>
                  </a:ln>
                  <a:solidFill>
                    <a:sysClr val="windowText" lastClr="000000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500</a:t>
              </a:r>
              <a:r>
                <a:rPr lang="ja-JP" altLang="en-US" sz="1000" dirty="0" smtClean="0">
                  <a:ln w="6350">
                    <a:solidFill>
                      <a:sysClr val="windowText" lastClr="000000"/>
                    </a:solidFill>
                    <a:prstDash val="solid"/>
                  </a:ln>
                  <a:solidFill>
                    <a:sysClr val="windowText" lastClr="000000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円単位で最大</a:t>
              </a:r>
              <a:r>
                <a:rPr lang="en-US" altLang="ja-JP" sz="1000" dirty="0" smtClean="0">
                  <a:ln w="6350">
                    <a:solidFill>
                      <a:sysClr val="windowText" lastClr="000000"/>
                    </a:solidFill>
                    <a:prstDash val="solid"/>
                  </a:ln>
                  <a:solidFill>
                    <a:sysClr val="windowText" lastClr="000000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5,000</a:t>
              </a:r>
              <a:r>
                <a:rPr lang="ja-JP" altLang="en-US" sz="1000" dirty="0" smtClean="0">
                  <a:ln w="6350">
                    <a:solidFill>
                      <a:sysClr val="windowText" lastClr="000000"/>
                    </a:solidFill>
                    <a:prstDash val="solid"/>
                  </a:ln>
                  <a:solidFill>
                    <a:sysClr val="windowText" lastClr="000000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円分）</a:t>
              </a:r>
              <a:endParaRPr lang="en-US" altLang="ja-JP" sz="1000" dirty="0">
                <a:ln w="6350">
                  <a:solidFill>
                    <a:sysClr val="windowText" lastClr="000000"/>
                  </a:solidFill>
                  <a:prstDash val="solid"/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pPr algn="ctr"/>
              <a:endParaRPr kumimoji="1" lang="ja-JP" altLang="en-US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55" name="テキスト ボックス 154"/>
            <p:cNvSpPr txBox="1"/>
            <p:nvPr/>
          </p:nvSpPr>
          <p:spPr>
            <a:xfrm>
              <a:off x="374083" y="4966127"/>
              <a:ext cx="1129836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000" dirty="0" smtClean="0">
                  <a:ln w="6350">
                    <a:solidFill>
                      <a:sysClr val="windowText" lastClr="000000"/>
                    </a:solidFill>
                    <a:prstDash val="solid"/>
                  </a:ln>
                  <a:solidFill>
                    <a:sysClr val="windowText" lastClr="000000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参加料として</a:t>
              </a:r>
              <a:r>
                <a:rPr lang="en-US" altLang="ja-JP" sz="1000" dirty="0" smtClean="0">
                  <a:ln w="6350">
                    <a:solidFill>
                      <a:sysClr val="windowText" lastClr="000000"/>
                    </a:solidFill>
                    <a:prstDash val="solid"/>
                  </a:ln>
                  <a:solidFill>
                    <a:sysClr val="windowText" lastClr="000000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1,000</a:t>
              </a:r>
              <a:r>
                <a:rPr lang="ja-JP" altLang="en-US" sz="1000" dirty="0" smtClean="0">
                  <a:ln w="6350">
                    <a:solidFill>
                      <a:sysClr val="windowText" lastClr="000000"/>
                    </a:solidFill>
                    <a:prstDash val="solid"/>
                  </a:ln>
                  <a:solidFill>
                    <a:sysClr val="windowText" lastClr="000000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ポイント</a:t>
              </a:r>
              <a:endParaRPr lang="en-US" altLang="ja-JP" sz="100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pPr algn="ctr"/>
              <a:r>
                <a:rPr lang="ja-JP" altLang="en-US" sz="1000" dirty="0" smtClean="0">
                  <a:ln w="6350">
                    <a:solidFill>
                      <a:sysClr val="windowText" lastClr="000000"/>
                    </a:solidFill>
                    <a:prstDash val="solid"/>
                  </a:ln>
                  <a:solidFill>
                    <a:sysClr val="windowText" lastClr="000000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差し引きます。</a:t>
              </a:r>
              <a:endParaRPr lang="en-US" altLang="ja-JP" sz="1000" dirty="0">
                <a:ln w="6350">
                  <a:solidFill>
                    <a:sysClr val="windowText" lastClr="000000"/>
                  </a:solidFill>
                  <a:prstDash val="solid"/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pPr algn="ctr"/>
              <a:endParaRPr kumimoji="1" lang="ja-JP" altLang="en-US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cxnSp>
          <p:nvCxnSpPr>
            <p:cNvPr id="165" name="直線コネクタ 164"/>
            <p:cNvCxnSpPr/>
            <p:nvPr/>
          </p:nvCxnSpPr>
          <p:spPr>
            <a:xfrm>
              <a:off x="4453808" y="4668058"/>
              <a:ext cx="0" cy="1260000"/>
            </a:xfrm>
            <a:prstGeom prst="line">
              <a:avLst/>
            </a:prstGeom>
            <a:ln w="19050">
              <a:solidFill>
                <a:srgbClr val="759E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6" name="テキスト ボックス 165"/>
            <p:cNvSpPr txBox="1"/>
            <p:nvPr/>
          </p:nvSpPr>
          <p:spPr>
            <a:xfrm>
              <a:off x="4418783" y="5308156"/>
              <a:ext cx="2860476" cy="6617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000" dirty="0" smtClean="0">
                  <a:ln w="6350">
                    <a:solidFill>
                      <a:sysClr val="windowText" lastClr="000000"/>
                    </a:solidFill>
                    <a:prstDash val="solid"/>
                  </a:ln>
                  <a:solidFill>
                    <a:sysClr val="windowText" lastClr="000000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6,000</a:t>
              </a:r>
              <a:r>
                <a:rPr lang="ja-JP" altLang="en-US" sz="1000" dirty="0" smtClean="0">
                  <a:ln w="6350">
                    <a:solidFill>
                      <a:sysClr val="windowText" lastClr="000000"/>
                    </a:solidFill>
                    <a:prstDash val="solid"/>
                  </a:ln>
                  <a:solidFill>
                    <a:sysClr val="windowText" lastClr="000000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ポイント以上は</a:t>
              </a:r>
              <a:endParaRPr lang="en-US" altLang="ja-JP" sz="100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pPr algn="ctr"/>
              <a:r>
                <a:rPr lang="ja-JP" altLang="en-US" sz="1000" dirty="0" smtClean="0">
                  <a:ln w="6350">
                    <a:solidFill>
                      <a:sysClr val="windowText" lastClr="000000"/>
                    </a:solidFill>
                    <a:prstDash val="solid"/>
                  </a:ln>
                  <a:solidFill>
                    <a:sysClr val="windowText" lastClr="000000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学校へ寄附できます</a:t>
              </a:r>
              <a:endParaRPr lang="en-US" altLang="ja-JP" sz="100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pPr algn="ctr"/>
              <a:r>
                <a:rPr lang="ja-JP" altLang="en-US" sz="1000" dirty="0" smtClean="0">
                  <a:ln w="6350">
                    <a:solidFill>
                      <a:sysClr val="windowText" lastClr="000000"/>
                    </a:solidFill>
                    <a:prstDash val="solid"/>
                  </a:ln>
                  <a:solidFill>
                    <a:sysClr val="windowText" lastClr="000000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（</a:t>
              </a:r>
              <a:r>
                <a:rPr lang="en-US" altLang="ja-JP" sz="1000" dirty="0" smtClean="0">
                  <a:ln w="6350">
                    <a:solidFill>
                      <a:sysClr val="windowText" lastClr="000000"/>
                    </a:solidFill>
                    <a:prstDash val="solid"/>
                  </a:ln>
                  <a:solidFill>
                    <a:sysClr val="windowText" lastClr="000000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500</a:t>
              </a:r>
              <a:r>
                <a:rPr lang="ja-JP" altLang="en-US" sz="1000" dirty="0" smtClean="0">
                  <a:ln w="6350">
                    <a:solidFill>
                      <a:sysClr val="windowText" lastClr="000000"/>
                    </a:solidFill>
                    <a:prstDash val="solid"/>
                  </a:ln>
                  <a:solidFill>
                    <a:sysClr val="windowText" lastClr="000000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円単位で最大</a:t>
              </a:r>
              <a:r>
                <a:rPr lang="en-US" altLang="ja-JP" sz="1000" dirty="0" smtClean="0">
                  <a:ln w="6350">
                    <a:solidFill>
                      <a:sysClr val="windowText" lastClr="000000"/>
                    </a:solidFill>
                    <a:prstDash val="solid"/>
                  </a:ln>
                  <a:solidFill>
                    <a:sysClr val="windowText" lastClr="000000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5,000</a:t>
              </a:r>
              <a:r>
                <a:rPr lang="ja-JP" altLang="en-US" sz="1000" dirty="0" smtClean="0">
                  <a:ln w="6350">
                    <a:solidFill>
                      <a:sysClr val="windowText" lastClr="000000"/>
                    </a:solidFill>
                    <a:prstDash val="solid"/>
                  </a:ln>
                  <a:solidFill>
                    <a:sysClr val="windowText" lastClr="000000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円分）</a:t>
              </a:r>
              <a:endParaRPr lang="en-US" altLang="ja-JP" sz="1000" dirty="0">
                <a:ln w="6350">
                  <a:solidFill>
                    <a:sysClr val="windowText" lastClr="000000"/>
                  </a:solidFill>
                  <a:prstDash val="solid"/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pPr algn="ctr"/>
              <a:endParaRPr kumimoji="1" lang="ja-JP" altLang="en-US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cxnSp>
          <p:nvCxnSpPr>
            <p:cNvPr id="169" name="直線コネクタ 168"/>
            <p:cNvCxnSpPr/>
            <p:nvPr/>
          </p:nvCxnSpPr>
          <p:spPr>
            <a:xfrm>
              <a:off x="7289612" y="4644216"/>
              <a:ext cx="0" cy="1260000"/>
            </a:xfrm>
            <a:prstGeom prst="line">
              <a:avLst/>
            </a:prstGeom>
            <a:ln w="19050">
              <a:solidFill>
                <a:srgbClr val="759E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グループ化 40"/>
          <p:cNvGrpSpPr/>
          <p:nvPr/>
        </p:nvGrpSpPr>
        <p:grpSpPr>
          <a:xfrm>
            <a:off x="2488374" y="1847228"/>
            <a:ext cx="2648493" cy="867858"/>
            <a:chOff x="2502976" y="2029102"/>
            <a:chExt cx="2648493" cy="867858"/>
          </a:xfrm>
        </p:grpSpPr>
        <p:grpSp>
          <p:nvGrpSpPr>
            <p:cNvPr id="25" name="グループ化 24"/>
            <p:cNvGrpSpPr/>
            <p:nvPr/>
          </p:nvGrpSpPr>
          <p:grpSpPr>
            <a:xfrm>
              <a:off x="2537322" y="2029102"/>
              <a:ext cx="2603694" cy="867858"/>
              <a:chOff x="391721" y="2581173"/>
              <a:chExt cx="2186980" cy="1190771"/>
            </a:xfrm>
          </p:grpSpPr>
          <p:sp>
            <p:nvSpPr>
              <p:cNvPr id="23" name="角丸四角形 22"/>
              <p:cNvSpPr/>
              <p:nvPr/>
            </p:nvSpPr>
            <p:spPr>
              <a:xfrm>
                <a:off x="391721" y="2590799"/>
                <a:ext cx="2186980" cy="1181145"/>
              </a:xfrm>
              <a:prstGeom prst="roundRect">
                <a:avLst>
                  <a:gd name="adj" fmla="val 4680"/>
                </a:avLst>
              </a:prstGeom>
              <a:solidFill>
                <a:schemeClr val="bg1"/>
              </a:solidFill>
              <a:ln w="28575">
                <a:solidFill>
                  <a:srgbClr val="99C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endParaRPr kumimoji="1" lang="ja-JP" altLang="en-US" sz="1200" dirty="0">
                  <a:ln w="6350"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</p:txBody>
          </p:sp>
          <p:sp>
            <p:nvSpPr>
              <p:cNvPr id="84" name="角丸四角形 83"/>
              <p:cNvSpPr/>
              <p:nvPr/>
            </p:nvSpPr>
            <p:spPr>
              <a:xfrm>
                <a:off x="395332" y="2581173"/>
                <a:ext cx="2176967" cy="408215"/>
              </a:xfrm>
              <a:prstGeom prst="roundRect">
                <a:avLst/>
              </a:prstGeom>
              <a:solidFill>
                <a:srgbClr val="759E00"/>
              </a:solidFill>
              <a:ln w="28575">
                <a:solidFill>
                  <a:srgbClr val="99C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dist"/>
                <a:r>
                  <a:rPr kumimoji="1" lang="ja-JP" altLang="en-US" sz="1600" dirty="0" smtClean="0">
                    <a:ln w="6350">
                      <a:solidFill>
                        <a:schemeClr val="bg1"/>
                      </a:solidFill>
                    </a:ln>
                    <a:solidFill>
                      <a:schemeClr val="bg1"/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ポイント付与期間</a:t>
                </a:r>
                <a:endParaRPr kumimoji="1" lang="ja-JP" altLang="en-US" sz="1600" dirty="0">
                  <a:ln w="6350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</p:txBody>
          </p:sp>
        </p:grpSp>
        <p:sp>
          <p:nvSpPr>
            <p:cNvPr id="171" name="テキスト ボックス 170"/>
            <p:cNvSpPr txBox="1"/>
            <p:nvPr/>
          </p:nvSpPr>
          <p:spPr>
            <a:xfrm>
              <a:off x="2502976" y="2373004"/>
              <a:ext cx="2648493" cy="48440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8719" tIns="49359" rIns="98719" bIns="49359" rtlCol="0">
              <a:spAutoFit/>
            </a:bodyPr>
            <a:lstStyle/>
            <a:p>
              <a:pPr>
                <a:lnSpc>
                  <a:spcPts val="1500"/>
                </a:lnSpc>
              </a:pPr>
              <a:r>
                <a:rPr lang="ja-JP" altLang="en-US" sz="1050" dirty="0" smtClean="0">
                  <a:ln w="6350">
                    <a:solidFill>
                      <a:schemeClr val="tx1"/>
                    </a:solidFill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令和</a:t>
              </a:r>
              <a:r>
                <a:rPr lang="en-US" altLang="ja-JP" sz="1050" dirty="0">
                  <a:ln w="6350">
                    <a:solidFill>
                      <a:schemeClr val="tx1"/>
                    </a:solidFill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7</a:t>
              </a:r>
              <a:r>
                <a:rPr lang="ja-JP" altLang="en-US" sz="1050" dirty="0" smtClean="0">
                  <a:ln w="6350">
                    <a:solidFill>
                      <a:schemeClr val="tx1"/>
                    </a:solidFill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年</a:t>
              </a:r>
              <a:r>
                <a:rPr lang="ja-JP" altLang="en-US" sz="1050" dirty="0">
                  <a:ln w="6350">
                    <a:solidFill>
                      <a:schemeClr val="tx1"/>
                    </a:solidFill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　　</a:t>
              </a:r>
              <a:r>
                <a:rPr lang="ja-JP" altLang="en-US" sz="1050" dirty="0" smtClean="0">
                  <a:ln w="6350">
                    <a:solidFill>
                      <a:schemeClr val="tx1"/>
                    </a:solidFill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　　　　　　　　令和</a:t>
              </a:r>
              <a:r>
                <a:rPr lang="en-US" altLang="ja-JP" sz="1050" dirty="0">
                  <a:ln w="6350">
                    <a:solidFill>
                      <a:schemeClr val="tx1"/>
                    </a:solidFill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8</a:t>
              </a:r>
              <a:r>
                <a:rPr lang="ja-JP" altLang="en-US" sz="1050" dirty="0" smtClean="0">
                  <a:ln w="6350">
                    <a:solidFill>
                      <a:schemeClr val="tx1"/>
                    </a:solidFill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年</a:t>
              </a:r>
              <a:endParaRPr lang="en-US" altLang="ja-JP" sz="1050" dirty="0">
                <a:ln w="6350">
                  <a:solidFill>
                    <a:schemeClr val="tx1"/>
                  </a:solidFill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pPr algn="ctr">
                <a:lnSpc>
                  <a:spcPts val="1500"/>
                </a:lnSpc>
              </a:pPr>
              <a:r>
                <a:rPr lang="ja-JP" altLang="en-US" sz="2000" dirty="0">
                  <a:ln w="6350">
                    <a:solidFill>
                      <a:schemeClr val="tx1"/>
                    </a:solidFill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 </a:t>
              </a:r>
              <a:r>
                <a:rPr lang="en-US" altLang="ja-JP" sz="1200" dirty="0">
                  <a:ln w="6350">
                    <a:solidFill>
                      <a:schemeClr val="tx1"/>
                    </a:solidFill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5</a:t>
              </a:r>
              <a:r>
                <a:rPr lang="ja-JP" altLang="en-US" sz="1200" dirty="0" smtClean="0">
                  <a:ln w="6350">
                    <a:solidFill>
                      <a:schemeClr val="tx1"/>
                    </a:solidFill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月</a:t>
              </a:r>
              <a:r>
                <a:rPr lang="en-US" altLang="ja-JP" sz="1200" dirty="0" smtClean="0">
                  <a:ln w="6350">
                    <a:solidFill>
                      <a:schemeClr val="tx1"/>
                    </a:solidFill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10</a:t>
              </a:r>
              <a:r>
                <a:rPr lang="ja-JP" altLang="en-US" sz="1200" dirty="0" smtClean="0">
                  <a:ln w="6350">
                    <a:solidFill>
                      <a:schemeClr val="tx1"/>
                    </a:solidFill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日（土）</a:t>
              </a:r>
              <a:r>
                <a:rPr lang="ja-JP" altLang="en-US" sz="1000" dirty="0" smtClean="0">
                  <a:ln w="6350">
                    <a:solidFill>
                      <a:schemeClr val="tx1"/>
                    </a:solidFill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～　</a:t>
              </a:r>
              <a:r>
                <a:rPr lang="en-US" altLang="ja-JP" sz="1200" dirty="0" smtClean="0">
                  <a:ln w="6350">
                    <a:solidFill>
                      <a:schemeClr val="tx1"/>
                    </a:solidFill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1</a:t>
              </a:r>
              <a:r>
                <a:rPr lang="ja-JP" altLang="en-US" sz="1200" dirty="0" smtClean="0">
                  <a:ln w="6350">
                    <a:solidFill>
                      <a:schemeClr val="tx1"/>
                    </a:solidFill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月</a:t>
              </a:r>
              <a:r>
                <a:rPr lang="en-US" altLang="ja-JP" sz="1200" dirty="0" smtClean="0">
                  <a:ln w="6350">
                    <a:solidFill>
                      <a:schemeClr val="tx1"/>
                    </a:solidFill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17</a:t>
              </a:r>
              <a:r>
                <a:rPr lang="ja-JP" altLang="en-US" sz="1200" dirty="0" smtClean="0">
                  <a:ln w="6350">
                    <a:solidFill>
                      <a:schemeClr val="tx1"/>
                    </a:solidFill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日（土）</a:t>
              </a:r>
              <a:endParaRPr lang="ja-JP" altLang="en-US" sz="2000" dirty="0">
                <a:ln w="6350">
                  <a:solidFill>
                    <a:schemeClr val="tx1"/>
                  </a:solidFill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grpSp>
        <p:nvGrpSpPr>
          <p:cNvPr id="172" name="グループ化 171"/>
          <p:cNvGrpSpPr/>
          <p:nvPr/>
        </p:nvGrpSpPr>
        <p:grpSpPr>
          <a:xfrm>
            <a:off x="5182004" y="1842568"/>
            <a:ext cx="2326448" cy="878293"/>
            <a:chOff x="2472968" y="2029179"/>
            <a:chExt cx="2456043" cy="878293"/>
          </a:xfrm>
        </p:grpSpPr>
        <p:grpSp>
          <p:nvGrpSpPr>
            <p:cNvPr id="174" name="グループ化 173"/>
            <p:cNvGrpSpPr/>
            <p:nvPr/>
          </p:nvGrpSpPr>
          <p:grpSpPr>
            <a:xfrm>
              <a:off x="2472968" y="2029179"/>
              <a:ext cx="2456043" cy="878293"/>
              <a:chOff x="337665" y="2581281"/>
              <a:chExt cx="2062960" cy="1205090"/>
            </a:xfrm>
          </p:grpSpPr>
          <p:sp>
            <p:nvSpPr>
              <p:cNvPr id="178" name="角丸四角形 177"/>
              <p:cNvSpPr/>
              <p:nvPr/>
            </p:nvSpPr>
            <p:spPr>
              <a:xfrm>
                <a:off x="337665" y="2590798"/>
                <a:ext cx="2056204" cy="1195573"/>
              </a:xfrm>
              <a:prstGeom prst="roundRect">
                <a:avLst>
                  <a:gd name="adj" fmla="val 4680"/>
                </a:avLst>
              </a:prstGeom>
              <a:solidFill>
                <a:schemeClr val="bg1"/>
              </a:solidFill>
              <a:ln w="28575">
                <a:solidFill>
                  <a:srgbClr val="99C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endParaRPr kumimoji="1" lang="ja-JP" altLang="en-US" sz="1200" dirty="0">
                  <a:ln w="6350"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</p:txBody>
          </p:sp>
          <p:sp>
            <p:nvSpPr>
              <p:cNvPr id="180" name="角丸四角形 179"/>
              <p:cNvSpPr/>
              <p:nvPr/>
            </p:nvSpPr>
            <p:spPr>
              <a:xfrm>
                <a:off x="351631" y="2581281"/>
                <a:ext cx="2048994" cy="408215"/>
              </a:xfrm>
              <a:prstGeom prst="roundRect">
                <a:avLst/>
              </a:prstGeom>
              <a:solidFill>
                <a:srgbClr val="759E00"/>
              </a:solidFill>
              <a:ln w="28575">
                <a:solidFill>
                  <a:srgbClr val="99C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dist"/>
                <a:r>
                  <a:rPr kumimoji="1" lang="ja-JP" altLang="en-US" sz="1600" dirty="0" smtClean="0">
                    <a:ln w="6350">
                      <a:solidFill>
                        <a:schemeClr val="bg1"/>
                      </a:solidFill>
                    </a:ln>
                    <a:solidFill>
                      <a:schemeClr val="bg1"/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ポイント交換期間</a:t>
                </a:r>
                <a:endParaRPr kumimoji="1" lang="ja-JP" altLang="en-US" sz="1600" dirty="0">
                  <a:ln w="6350"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</p:txBody>
          </p:sp>
        </p:grpSp>
        <p:sp>
          <p:nvSpPr>
            <p:cNvPr id="175" name="テキスト ボックス 174"/>
            <p:cNvSpPr txBox="1"/>
            <p:nvPr/>
          </p:nvSpPr>
          <p:spPr>
            <a:xfrm>
              <a:off x="2489594" y="2373102"/>
              <a:ext cx="2439417" cy="48440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8719" tIns="49359" rIns="98719" bIns="49359" rtlCol="0">
              <a:spAutoFit/>
            </a:bodyPr>
            <a:lstStyle/>
            <a:p>
              <a:pPr>
                <a:lnSpc>
                  <a:spcPts val="1500"/>
                </a:lnSpc>
              </a:pPr>
              <a:r>
                <a:rPr lang="ja-JP" altLang="en-US" sz="1050" dirty="0" smtClean="0">
                  <a:ln w="6350">
                    <a:solidFill>
                      <a:schemeClr val="tx1"/>
                    </a:solidFill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　令和</a:t>
              </a:r>
              <a:r>
                <a:rPr lang="en-US" altLang="ja-JP" sz="1050" dirty="0">
                  <a:ln w="6350">
                    <a:solidFill>
                      <a:schemeClr val="tx1"/>
                    </a:solidFill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8</a:t>
              </a:r>
              <a:r>
                <a:rPr lang="ja-JP" altLang="en-US" sz="1050" dirty="0" smtClean="0">
                  <a:ln w="6350">
                    <a:solidFill>
                      <a:schemeClr val="tx1"/>
                    </a:solidFill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年</a:t>
              </a:r>
              <a:endParaRPr lang="en-US" altLang="ja-JP" sz="1050" dirty="0" smtClean="0">
                <a:ln w="6350">
                  <a:solidFill>
                    <a:schemeClr val="tx1"/>
                  </a:solidFill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pPr algn="ctr">
                <a:lnSpc>
                  <a:spcPts val="1500"/>
                </a:lnSpc>
              </a:pPr>
              <a:r>
                <a:rPr lang="ja-JP" altLang="en-US" sz="1050" dirty="0">
                  <a:ln w="6350">
                    <a:solidFill>
                      <a:schemeClr val="tx1"/>
                    </a:solidFill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　</a:t>
              </a:r>
              <a:r>
                <a:rPr lang="ja-JP" altLang="en-US" sz="1200" dirty="0" smtClean="0">
                  <a:ln w="6350">
                    <a:solidFill>
                      <a:schemeClr val="tx1"/>
                    </a:solidFill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２月</a:t>
              </a:r>
              <a:r>
                <a:rPr lang="ja-JP" altLang="en-US" sz="1200" dirty="0">
                  <a:ln w="6350">
                    <a:solidFill>
                      <a:schemeClr val="tx1"/>
                    </a:solidFill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中</a:t>
              </a:r>
              <a:r>
                <a:rPr lang="ja-JP" altLang="en-US" sz="1200" dirty="0" smtClean="0">
                  <a:ln w="6350">
                    <a:solidFill>
                      <a:schemeClr val="tx1"/>
                    </a:solidFill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旬　</a:t>
              </a:r>
              <a:r>
                <a:rPr lang="ja-JP" altLang="en-US" sz="1000" dirty="0" smtClean="0">
                  <a:ln w="6350">
                    <a:solidFill>
                      <a:schemeClr val="tx1"/>
                    </a:solidFill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～　</a:t>
              </a:r>
              <a:r>
                <a:rPr lang="ja-JP" altLang="en-US" sz="1200" dirty="0">
                  <a:ln w="6350">
                    <a:solidFill>
                      <a:schemeClr val="tx1"/>
                    </a:solidFill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下</a:t>
              </a:r>
              <a:r>
                <a:rPr lang="ja-JP" altLang="en-US" sz="1200" dirty="0" smtClean="0">
                  <a:ln w="6350">
                    <a:solidFill>
                      <a:schemeClr val="tx1"/>
                    </a:solidFill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旬予定</a:t>
              </a:r>
              <a:endParaRPr lang="ja-JP" altLang="en-US" sz="2000" dirty="0">
                <a:ln w="6350">
                  <a:solidFill>
                    <a:schemeClr val="tx1"/>
                  </a:solidFill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sp>
        <p:nvSpPr>
          <p:cNvPr id="197" name="テキスト ボックス 196"/>
          <p:cNvSpPr txBox="1"/>
          <p:nvPr/>
        </p:nvSpPr>
        <p:spPr>
          <a:xfrm>
            <a:off x="2295343" y="6180695"/>
            <a:ext cx="71303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0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申込</a:t>
            </a:r>
            <a:endParaRPr lang="en-US" altLang="ja-JP" sz="1400" dirty="0" smtClean="0">
              <a:ln w="635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r>
              <a:rPr lang="ja-JP" altLang="en-US" sz="140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期間</a:t>
            </a:r>
            <a:endParaRPr lang="en-US" altLang="ja-JP" sz="1400" dirty="0">
              <a:ln w="6350">
                <a:solidFill>
                  <a:sysClr val="windowText" lastClr="000000"/>
                </a:solidFill>
                <a:prstDash val="solid"/>
              </a:ln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99" name="テキスト ボックス 198"/>
          <p:cNvSpPr txBox="1"/>
          <p:nvPr/>
        </p:nvSpPr>
        <p:spPr>
          <a:xfrm>
            <a:off x="2830873" y="6220949"/>
            <a:ext cx="4840686" cy="4770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ts val="1500"/>
              </a:lnSpc>
            </a:pPr>
            <a:r>
              <a:rPr lang="ja-JP" altLang="en-US" sz="1400" dirty="0" smtClean="0">
                <a:ln w="6350">
                  <a:solidFill>
                    <a:sysClr val="windowText" lastClr="000000"/>
                  </a:solidFill>
                  <a:prstDash val="solid"/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今年度から</a:t>
            </a:r>
            <a:r>
              <a:rPr lang="ja-JP" altLang="en-US" sz="1400" dirty="0" smtClean="0">
                <a:ln w="635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初めて参加</a:t>
            </a:r>
            <a:r>
              <a:rPr lang="ja-JP" altLang="en-US" sz="1400" dirty="0" smtClean="0">
                <a:ln w="6350">
                  <a:solidFill>
                    <a:sysClr val="windowText" lastClr="000000"/>
                  </a:solidFill>
                  <a:prstDash val="solid"/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する方　　　　　 令和</a:t>
            </a:r>
            <a:r>
              <a:rPr lang="en-US" altLang="ja-JP" sz="1400" dirty="0">
                <a:ln w="6350">
                  <a:solidFill>
                    <a:sysClr val="windowText" lastClr="000000"/>
                  </a:solidFill>
                  <a:prstDash val="solid"/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7</a:t>
            </a:r>
            <a:r>
              <a:rPr lang="ja-JP" altLang="en-US" sz="1400" dirty="0" smtClean="0">
                <a:ln w="6350">
                  <a:solidFill>
                    <a:sysClr val="windowText" lastClr="000000"/>
                  </a:solidFill>
                  <a:prstDash val="solid"/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年</a:t>
            </a:r>
            <a:r>
              <a:rPr lang="en-US" altLang="ja-JP" sz="1400" dirty="0" smtClean="0">
                <a:ln w="635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</a:t>
            </a:r>
            <a:r>
              <a:rPr lang="en-US" altLang="ja-JP" sz="1400" dirty="0">
                <a:ln w="635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0</a:t>
            </a:r>
            <a:r>
              <a:rPr lang="ja-JP" altLang="en-US" sz="1400" dirty="0" smtClean="0">
                <a:ln w="635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月</a:t>
            </a:r>
            <a:r>
              <a:rPr lang="en-US" altLang="ja-JP" sz="1400" dirty="0" smtClean="0">
                <a:ln w="635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</a:t>
            </a:r>
            <a:r>
              <a:rPr lang="en-US" altLang="ja-JP" sz="1400" dirty="0">
                <a:ln w="635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</a:t>
            </a:r>
            <a:r>
              <a:rPr lang="ja-JP" altLang="en-US" sz="1400" dirty="0" smtClean="0">
                <a:ln w="635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日（金）</a:t>
            </a:r>
            <a:endParaRPr lang="en-US" altLang="ja-JP" sz="1400" dirty="0" smtClean="0">
              <a:ln w="635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400" dirty="0">
                <a:ln w="6350">
                  <a:solidFill>
                    <a:schemeClr val="tx1"/>
                  </a:solidFill>
                  <a:prstDash val="solid"/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昨年度</a:t>
            </a:r>
            <a:r>
              <a:rPr lang="ja-JP" altLang="en-US" sz="1400" dirty="0" smtClean="0">
                <a:ln w="6350">
                  <a:solidFill>
                    <a:schemeClr val="tx1"/>
                  </a:solidFill>
                  <a:prstDash val="solid"/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から</a:t>
            </a:r>
            <a:r>
              <a:rPr lang="ja-JP" altLang="en-US" sz="1400" dirty="0" smtClean="0">
                <a:ln w="635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継続して参加</a:t>
            </a:r>
            <a:r>
              <a:rPr lang="ja-JP" altLang="en-US" sz="1400" dirty="0" smtClean="0">
                <a:ln w="6350">
                  <a:solidFill>
                    <a:schemeClr val="tx1"/>
                  </a:solidFill>
                  <a:prstDash val="solid"/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される方</a:t>
            </a:r>
            <a:r>
              <a:rPr lang="ja-JP" altLang="en-US" sz="1400" dirty="0">
                <a:ln w="6350">
                  <a:solidFill>
                    <a:schemeClr val="tx1"/>
                  </a:solidFill>
                  <a:prstDash val="solid"/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ja-JP" altLang="en-US" sz="1400" dirty="0" smtClean="0">
                <a:ln w="6350">
                  <a:solidFill>
                    <a:schemeClr val="tx1"/>
                  </a:solidFill>
                  <a:prstDash val="solid"/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ja-JP" altLang="en-US" sz="1400" dirty="0" smtClean="0">
                <a:ln w="6350">
                  <a:solidFill>
                    <a:sysClr val="windowText" lastClr="000000"/>
                  </a:solidFill>
                  <a:prstDash val="solid"/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令和</a:t>
            </a:r>
            <a:r>
              <a:rPr lang="en-US" altLang="ja-JP" sz="1400" dirty="0">
                <a:ln w="6350">
                  <a:solidFill>
                    <a:sysClr val="windowText" lastClr="000000"/>
                  </a:solidFill>
                  <a:prstDash val="solid"/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7</a:t>
            </a:r>
            <a:r>
              <a:rPr lang="ja-JP" altLang="en-US" sz="1400" dirty="0" smtClean="0">
                <a:ln w="6350">
                  <a:solidFill>
                    <a:sysClr val="windowText" lastClr="000000"/>
                  </a:solidFill>
                  <a:prstDash val="solid"/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年</a:t>
            </a:r>
            <a:r>
              <a:rPr lang="en-US" altLang="ja-JP" sz="1400" dirty="0">
                <a:ln w="635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7</a:t>
            </a:r>
            <a:r>
              <a:rPr lang="ja-JP" altLang="en-US" sz="1400" dirty="0" smtClean="0">
                <a:ln w="635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月</a:t>
            </a:r>
            <a:r>
              <a:rPr lang="en-US" altLang="ja-JP" sz="1400" dirty="0" smtClean="0">
                <a:ln w="635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31</a:t>
            </a:r>
            <a:r>
              <a:rPr lang="ja-JP" altLang="en-US" sz="1400" dirty="0" smtClean="0">
                <a:ln w="635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日（木）</a:t>
            </a:r>
            <a:endParaRPr lang="en-US" altLang="ja-JP" sz="1400" dirty="0">
              <a:ln w="635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00" name="角丸四角形 199"/>
          <p:cNvSpPr/>
          <p:nvPr/>
        </p:nvSpPr>
        <p:spPr>
          <a:xfrm>
            <a:off x="167043" y="2818130"/>
            <a:ext cx="7455863" cy="350286"/>
          </a:xfrm>
          <a:prstGeom prst="roundRect">
            <a:avLst>
              <a:gd name="adj" fmla="val 0"/>
            </a:avLst>
          </a:prstGeom>
          <a:solidFill>
            <a:srgbClr val="759E0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ln w="6350">
                  <a:solidFill>
                    <a:schemeClr val="bg1"/>
                  </a:solidFill>
                </a:ln>
                <a:solidFill>
                  <a:srgbClr val="FFFFFF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新規お申し込み受付</a:t>
            </a:r>
            <a:endParaRPr kumimoji="1" lang="ja-JP" altLang="en-US" dirty="0">
              <a:ln w="6350">
                <a:solidFill>
                  <a:schemeClr val="bg1"/>
                </a:solidFill>
              </a:ln>
              <a:solidFill>
                <a:srgbClr val="FFFFFF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92275" y="3200667"/>
            <a:ext cx="7399989" cy="37742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ln w="6350">
                  <a:solidFill>
                    <a:schemeClr val="tx1"/>
                  </a:solidFill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サツドラ</a:t>
            </a:r>
            <a:r>
              <a:rPr lang="ja-JP" altLang="en-US" sz="1800" dirty="0" smtClean="0">
                <a:ln w="6350">
                  <a:solidFill>
                    <a:schemeClr val="tx1"/>
                  </a:solidFill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中札内店</a:t>
            </a:r>
            <a:r>
              <a:rPr lang="ja-JP" altLang="en-US" sz="1400" dirty="0">
                <a:ln w="6350">
                  <a:solidFill>
                    <a:schemeClr val="tx1"/>
                  </a:solidFill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ja-JP" altLang="en-US" sz="900" dirty="0">
                <a:ln w="6350">
                  <a:solidFill>
                    <a:schemeClr val="tx1"/>
                  </a:solidFill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で受け付けています。</a:t>
            </a:r>
            <a:r>
              <a:rPr lang="ja-JP" altLang="en-US" sz="900" dirty="0" smtClean="0">
                <a:ln w="6350">
                  <a:solidFill>
                    <a:schemeClr val="tx1"/>
                  </a:solidFill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（受付時間</a:t>
            </a:r>
            <a:r>
              <a:rPr lang="ja-JP" altLang="en-US" sz="900" dirty="0">
                <a:ln w="6350">
                  <a:solidFill>
                    <a:schemeClr val="tx1"/>
                  </a:solidFill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900" dirty="0" smtClean="0">
                <a:ln w="6350">
                  <a:solidFill>
                    <a:schemeClr val="tx1"/>
                  </a:solidFill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</a:t>
            </a:r>
            <a:r>
              <a:rPr lang="en-US" altLang="ja-JP" sz="900" dirty="0">
                <a:ln w="6350">
                  <a:solidFill>
                    <a:schemeClr val="tx1"/>
                  </a:solidFill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0</a:t>
            </a:r>
            <a:r>
              <a:rPr lang="ja-JP" altLang="en-US" sz="900" dirty="0" smtClean="0">
                <a:ln w="6350">
                  <a:solidFill>
                    <a:schemeClr val="tx1"/>
                  </a:solidFill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：</a:t>
            </a:r>
            <a:r>
              <a:rPr lang="en-US" altLang="ja-JP" sz="900" dirty="0" smtClean="0">
                <a:ln w="6350">
                  <a:solidFill>
                    <a:schemeClr val="tx1"/>
                  </a:solidFill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00</a:t>
            </a:r>
            <a:r>
              <a:rPr lang="ja-JP" altLang="en-US" sz="900" dirty="0" smtClean="0">
                <a:ln w="6350">
                  <a:solidFill>
                    <a:schemeClr val="tx1"/>
                  </a:solidFill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～</a:t>
            </a:r>
            <a:r>
              <a:rPr lang="en-US" altLang="ja-JP" sz="900" dirty="0" smtClean="0">
                <a:ln w="6350">
                  <a:solidFill>
                    <a:schemeClr val="tx1"/>
                  </a:solidFill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</a:t>
            </a:r>
            <a:r>
              <a:rPr lang="en-US" altLang="ja-JP" sz="900" dirty="0">
                <a:ln w="6350">
                  <a:solidFill>
                    <a:schemeClr val="tx1"/>
                  </a:solidFill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9</a:t>
            </a:r>
            <a:r>
              <a:rPr lang="ja-JP" altLang="en-US" sz="900" dirty="0" smtClean="0">
                <a:ln w="6350">
                  <a:solidFill>
                    <a:schemeClr val="tx1"/>
                  </a:solidFill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：</a:t>
            </a:r>
            <a:r>
              <a:rPr lang="en-US" altLang="ja-JP" sz="900" dirty="0" smtClean="0">
                <a:ln w="6350">
                  <a:solidFill>
                    <a:schemeClr val="tx1"/>
                  </a:solidFill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00</a:t>
            </a:r>
            <a:r>
              <a:rPr lang="ja-JP" altLang="en-US" sz="900" dirty="0">
                <a:ln w="6350">
                  <a:solidFill>
                    <a:schemeClr val="tx1"/>
                  </a:solidFill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</a:t>
            </a:r>
            <a:endParaRPr lang="en-US" altLang="ja-JP" sz="1050" dirty="0">
              <a:ln w="6350">
                <a:solidFill>
                  <a:schemeClr val="tx1"/>
                </a:solidFill>
              </a:ln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endParaRPr kumimoji="1" lang="ja-JP" altLang="en-US" sz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4234837" y="4339260"/>
            <a:ext cx="1656000" cy="46901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8719" tIns="49359" rIns="98719" bIns="49359" rtlCol="0" anchor="ctr">
            <a:spAutoFit/>
          </a:bodyPr>
          <a:lstStyle/>
          <a:p>
            <a:pPr>
              <a:lnSpc>
                <a:spcPct val="120000"/>
              </a:lnSpc>
              <a:buClr>
                <a:srgbClr val="F28104"/>
              </a:buClr>
            </a:pPr>
            <a:r>
              <a:rPr lang="ja-JP" altLang="en-US" sz="100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活動量計→スマホアプリの切替を無料で行えます。</a:t>
            </a:r>
            <a:endParaRPr lang="en-US" altLang="ja-JP" sz="1000" dirty="0" smtClean="0">
              <a:ln w="635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11" name="角丸四角形 110"/>
          <p:cNvSpPr/>
          <p:nvPr/>
        </p:nvSpPr>
        <p:spPr>
          <a:xfrm>
            <a:off x="197168" y="3654555"/>
            <a:ext cx="2268000" cy="1284471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99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1600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活動量計をその場で</a:t>
            </a:r>
            <a:endParaRPr kumimoji="1" lang="en-US" altLang="ja-JP" sz="1600" dirty="0" smtClean="0">
              <a:ln>
                <a:solidFill>
                  <a:srgbClr val="FF0000"/>
                </a:solidFill>
              </a:ln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r>
              <a:rPr kumimoji="1" lang="ja-JP" altLang="en-US" sz="1600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お渡しします。</a:t>
            </a:r>
            <a:endParaRPr kumimoji="1" lang="en-US" altLang="ja-JP" sz="1600" dirty="0" smtClean="0">
              <a:ln>
                <a:solidFill>
                  <a:srgbClr val="FF0000"/>
                </a:solidFill>
              </a:ln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r>
              <a:rPr lang="ja-JP" altLang="en-US" sz="105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（混雑</a:t>
            </a:r>
            <a:r>
              <a:rPr lang="ja-JP" altLang="en-US" sz="105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具合</a:t>
            </a:r>
            <a:r>
              <a:rPr lang="ja-JP" altLang="en-US" sz="105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によっては待ち</a:t>
            </a:r>
            <a:r>
              <a:rPr lang="ja-JP" altLang="en-US" sz="105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時間</a:t>
            </a:r>
            <a:r>
              <a:rPr lang="ja-JP" altLang="en-US" sz="105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が発生する場合もあります）</a:t>
            </a:r>
            <a:endParaRPr kumimoji="1" lang="ja-JP" altLang="en-US" sz="105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5920" y="3865339"/>
            <a:ext cx="2644621" cy="330801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11499988"/>
              </a:avLst>
            </a:prstTxWarp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1600" dirty="0">
                <a:ln w="0">
                  <a:solidFill>
                    <a:schemeClr val="tx1"/>
                  </a:solidFill>
                </a:ln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新規申し込みの方</a:t>
            </a:r>
            <a:endParaRPr lang="en-US" altLang="ja-JP" sz="1600" dirty="0">
              <a:ln w="0">
                <a:solidFill>
                  <a:schemeClr val="tx1"/>
                </a:solidFill>
              </a:ln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17" name="テキスト ボックス 116"/>
          <p:cNvSpPr txBox="1"/>
          <p:nvPr/>
        </p:nvSpPr>
        <p:spPr>
          <a:xfrm>
            <a:off x="5930416" y="4246644"/>
            <a:ext cx="1548000" cy="68138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8719" tIns="49359" rIns="98719" bIns="49359" rtlCol="0" anchor="t">
            <a:spAutoFit/>
          </a:bodyPr>
          <a:lstStyle/>
          <a:p>
            <a:pPr>
              <a:lnSpc>
                <a:spcPct val="120000"/>
              </a:lnSpc>
              <a:buClr>
                <a:srgbClr val="F28104"/>
              </a:buClr>
            </a:pPr>
            <a:r>
              <a:rPr lang="ja-JP" altLang="en-US" sz="105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裏面の対象事業</a:t>
            </a:r>
            <a:endParaRPr lang="en-US" altLang="ja-JP" sz="1050" dirty="0" smtClean="0">
              <a:ln w="635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>
              <a:lnSpc>
                <a:spcPct val="120000"/>
              </a:lnSpc>
              <a:buClr>
                <a:srgbClr val="F28104"/>
              </a:buClr>
            </a:pPr>
            <a:r>
              <a:rPr lang="ja-JP" altLang="en-US" sz="105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の書類提出もで</a:t>
            </a:r>
            <a:endParaRPr lang="en-US" altLang="ja-JP" sz="1050" dirty="0" smtClean="0">
              <a:ln w="635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>
              <a:lnSpc>
                <a:spcPct val="120000"/>
              </a:lnSpc>
              <a:buClr>
                <a:srgbClr val="F28104"/>
              </a:buClr>
            </a:pPr>
            <a:r>
              <a:rPr lang="ja-JP" altLang="en-US" sz="105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きます。</a:t>
            </a:r>
            <a:endParaRPr lang="en-US" altLang="ja-JP" sz="1050" dirty="0" smtClean="0">
              <a:ln w="635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120" name="図 119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5489" b="74737" l="4011" r="97326">
                        <a14:foregroundMark x1="36898" y1="21955" x2="36898" y2="21955"/>
                        <a14:foregroundMark x1="45722" y1="21955" x2="45722" y2="21955"/>
                        <a14:foregroundMark x1="67380" y1="21955" x2="67380" y2="21955"/>
                        <a14:foregroundMark x1="57219" y1="23609" x2="57219" y2="23609"/>
                        <a14:foregroundMark x1="14973" y1="50075" x2="14973" y2="50075"/>
                        <a14:foregroundMark x1="14439" y1="43459" x2="14439" y2="43459"/>
                        <a14:foregroundMark x1="12834" y1="22707" x2="12834" y2="22707"/>
                        <a14:foregroundMark x1="13369" y1="35789" x2="13369" y2="35789"/>
                        <a14:foregroundMark x1="86631" y1="23008" x2="86631" y2="23008"/>
                        <a14:foregroundMark x1="10963" y1="27970" x2="12299" y2="39098"/>
                        <a14:foregroundMark x1="10428" y1="25564" x2="19251" y2="20602"/>
                      </a14:backgroundRemoval>
                    </a14:imgEffect>
                  </a14:imgLayer>
                </a14:imgProps>
              </a:ext>
            </a:extLst>
          </a:blip>
          <a:srcRect l="8646" t="20672" r="8616" b="25205"/>
          <a:stretch/>
        </p:blipFill>
        <p:spPr>
          <a:xfrm>
            <a:off x="7161295" y="4392053"/>
            <a:ext cx="313627" cy="364786"/>
          </a:xfrm>
          <a:prstGeom prst="rect">
            <a:avLst/>
          </a:prstGeom>
          <a:ln>
            <a:noFill/>
          </a:ln>
          <a:effectLst/>
        </p:spPr>
      </p:pic>
      <p:sp>
        <p:nvSpPr>
          <p:cNvPr id="109" name="正方形/長方形 108"/>
          <p:cNvSpPr/>
          <p:nvPr/>
        </p:nvSpPr>
        <p:spPr>
          <a:xfrm>
            <a:off x="3710050" y="3814683"/>
            <a:ext cx="2644621" cy="330801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11533571"/>
              </a:avLst>
            </a:prstTxWarp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1600" dirty="0" smtClean="0">
                <a:ln w="0">
                  <a:solidFill>
                    <a:schemeClr val="tx1"/>
                  </a:solidFill>
                </a:ln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その</a:t>
            </a:r>
            <a:r>
              <a:rPr lang="ja-JP" altLang="en-US" sz="1600" dirty="0">
                <a:ln w="0">
                  <a:solidFill>
                    <a:schemeClr val="tx1"/>
                  </a:solidFill>
                </a:ln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他</a:t>
            </a:r>
            <a:r>
              <a:rPr lang="ja-JP" altLang="en-US" sz="1600" dirty="0" smtClean="0">
                <a:ln w="0">
                  <a:solidFill>
                    <a:schemeClr val="tx1"/>
                  </a:solidFill>
                </a:ln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申込み等</a:t>
            </a:r>
            <a:endParaRPr lang="en-US" altLang="ja-JP" sz="1600" dirty="0">
              <a:ln w="0">
                <a:solidFill>
                  <a:schemeClr val="tx1"/>
                </a:solidFill>
              </a:ln>
              <a:solidFill>
                <a:srgbClr val="4B68AE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05" name="角丸四角形 104"/>
          <p:cNvSpPr/>
          <p:nvPr/>
        </p:nvSpPr>
        <p:spPr>
          <a:xfrm>
            <a:off x="4222805" y="3926032"/>
            <a:ext cx="1656000" cy="324000"/>
          </a:xfrm>
          <a:prstGeom prst="roundRect">
            <a:avLst>
              <a:gd name="adj" fmla="val 0"/>
            </a:avLst>
          </a:prstGeom>
          <a:solidFill>
            <a:srgbClr val="759E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ln w="635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スマホアプリ切替</a:t>
            </a:r>
            <a:endParaRPr lang="en-US" altLang="ja-JP" sz="1400" dirty="0">
              <a:ln w="635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12" name="角丸四角形 111"/>
          <p:cNvSpPr/>
          <p:nvPr/>
        </p:nvSpPr>
        <p:spPr>
          <a:xfrm>
            <a:off x="5930416" y="3927296"/>
            <a:ext cx="1548000" cy="316099"/>
          </a:xfrm>
          <a:prstGeom prst="roundRect">
            <a:avLst>
              <a:gd name="adj" fmla="val 0"/>
            </a:avLst>
          </a:prstGeom>
          <a:solidFill>
            <a:srgbClr val="759E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ln w="635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ポイント申請</a:t>
            </a:r>
            <a:endParaRPr lang="en-US" altLang="ja-JP" sz="1600" dirty="0">
              <a:ln w="635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87" name="角丸四角形 86"/>
          <p:cNvSpPr/>
          <p:nvPr/>
        </p:nvSpPr>
        <p:spPr>
          <a:xfrm>
            <a:off x="2529661" y="3926108"/>
            <a:ext cx="1656000" cy="328068"/>
          </a:xfrm>
          <a:prstGeom prst="roundRect">
            <a:avLst>
              <a:gd name="adj" fmla="val 0"/>
            </a:avLst>
          </a:prstGeom>
          <a:solidFill>
            <a:srgbClr val="759E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ln w="635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活動量計の</a:t>
            </a:r>
            <a:r>
              <a:rPr lang="ja-JP" altLang="en-US" sz="1600" dirty="0" smtClean="0">
                <a:ln w="635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交換</a:t>
            </a:r>
            <a:endParaRPr lang="en-US" altLang="ja-JP" sz="1600" dirty="0">
              <a:ln w="635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25" name="角丸四角形 124"/>
          <p:cNvSpPr/>
          <p:nvPr/>
        </p:nvSpPr>
        <p:spPr>
          <a:xfrm>
            <a:off x="6098911" y="8733348"/>
            <a:ext cx="1296090" cy="327293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b="1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各種</a:t>
            </a:r>
            <a:r>
              <a:rPr lang="en-US" altLang="ja-JP" sz="1800" b="1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SNS</a:t>
            </a:r>
            <a:endParaRPr lang="ja-JP" altLang="en-US" sz="1800" b="1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96" name="テキスト ボックス 95"/>
          <p:cNvSpPr txBox="1"/>
          <p:nvPr/>
        </p:nvSpPr>
        <p:spPr>
          <a:xfrm>
            <a:off x="240895" y="10198127"/>
            <a:ext cx="1742886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800" dirty="0" smtClean="0">
                <a:ln w="635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総合相談窓口</a:t>
            </a:r>
            <a:endParaRPr lang="en-US" altLang="ja-JP" sz="1800" dirty="0">
              <a:ln w="635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4" cstate="print">
            <a:biLevel thresh="75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2172" y="9169670"/>
            <a:ext cx="864000" cy="864000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826" y="9060334"/>
            <a:ext cx="1008000" cy="1008000"/>
          </a:xfrm>
          <a:prstGeom prst="rect">
            <a:avLst/>
          </a:prstGeom>
        </p:spPr>
      </p:pic>
      <p:sp>
        <p:nvSpPr>
          <p:cNvPr id="74" name="角丸四角形 73"/>
          <p:cNvSpPr/>
          <p:nvPr/>
        </p:nvSpPr>
        <p:spPr>
          <a:xfrm>
            <a:off x="4199664" y="8776046"/>
            <a:ext cx="1309016" cy="2880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中札内村</a:t>
            </a:r>
            <a:endParaRPr lang="en-US" altLang="ja-JP" sz="1400" b="1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r>
              <a:rPr lang="ja-JP" altLang="en-US" sz="1400" b="1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公式</a:t>
            </a:r>
            <a:r>
              <a:rPr lang="en-US" altLang="ja-JP" sz="1400" b="1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LINE</a:t>
            </a:r>
            <a:endParaRPr lang="ja-JP" altLang="en-US" sz="1400" b="1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75" name="角丸四角形 74"/>
          <p:cNvSpPr/>
          <p:nvPr/>
        </p:nvSpPr>
        <p:spPr>
          <a:xfrm>
            <a:off x="2153775" y="8726182"/>
            <a:ext cx="1548207" cy="366933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b="1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健康ポイント</a:t>
            </a:r>
            <a:endParaRPr lang="en-US" altLang="ja-JP" sz="1100" b="1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r>
              <a:rPr lang="ja-JP" altLang="en-US" sz="1100" b="1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おしらせ・イベント情報</a:t>
            </a:r>
            <a:endParaRPr lang="ja-JP" altLang="en-US" sz="1100" b="1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5168" y="9074669"/>
            <a:ext cx="1008000" cy="1008000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301" y="9043024"/>
            <a:ext cx="1025310" cy="1025310"/>
          </a:xfrm>
          <a:prstGeom prst="rect">
            <a:avLst/>
          </a:prstGeom>
        </p:spPr>
      </p:pic>
      <p:sp>
        <p:nvSpPr>
          <p:cNvPr id="76" name="正方形/長方形 75"/>
          <p:cNvSpPr/>
          <p:nvPr/>
        </p:nvSpPr>
        <p:spPr>
          <a:xfrm>
            <a:off x="823119" y="611103"/>
            <a:ext cx="5873539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4400" cap="none" spc="0" dirty="0" smtClean="0">
                <a:ln w="6350">
                  <a:noFill/>
                  <a:prstDash val="solid"/>
                </a:ln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健康ポイント事業だより</a:t>
            </a:r>
            <a:endParaRPr lang="ja-JP" altLang="en-US" sz="4400" cap="none" spc="0" dirty="0">
              <a:ln w="6350">
                <a:noFill/>
                <a:prstDash val="solid"/>
              </a:ln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180420" y="136761"/>
            <a:ext cx="3632200" cy="2308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900" dirty="0" smtClean="0">
                <a:ln w="6350">
                  <a:noFill/>
                  <a:prstDash val="solid"/>
                </a:ln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令和</a:t>
            </a:r>
            <a:r>
              <a:rPr lang="en-US" altLang="ja-JP" sz="900" dirty="0" smtClean="0">
                <a:ln w="6350">
                  <a:noFill/>
                  <a:prstDash val="solid"/>
                </a:ln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7</a:t>
            </a:r>
            <a:r>
              <a:rPr lang="ja-JP" altLang="en-US" sz="900" dirty="0" smtClean="0">
                <a:ln w="6350">
                  <a:noFill/>
                  <a:prstDash val="solid"/>
                </a:ln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年度スポーツ庁補助事業（運動・スポーツ習慣化促進事業）　</a:t>
            </a:r>
            <a:endParaRPr lang="ja-JP" altLang="en-US" sz="900" cap="none" spc="0" dirty="0">
              <a:ln w="6350">
                <a:noFill/>
                <a:prstDash val="solid"/>
              </a:ln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5504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-1584" y="153454"/>
            <a:ext cx="7777160" cy="465534"/>
          </a:xfrm>
          <a:prstGeom prst="rect">
            <a:avLst/>
          </a:prstGeom>
          <a:solidFill>
            <a:srgbClr val="759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508243" y="156946"/>
            <a:ext cx="275908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2800" dirty="0" smtClean="0">
                <a:ln w="635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ポイント獲得方法</a:t>
            </a:r>
            <a:endParaRPr lang="ja-JP" altLang="en-US" sz="2800" cap="none" spc="0" dirty="0">
              <a:ln w="635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9701163"/>
              </p:ext>
            </p:extLst>
          </p:nvPr>
        </p:nvGraphicFramePr>
        <p:xfrm>
          <a:off x="306705" y="2150039"/>
          <a:ext cx="7024480" cy="7778386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461139">
                  <a:extLst>
                    <a:ext uri="{9D8B030D-6E8A-4147-A177-3AD203B41FA5}">
                      <a16:colId xmlns:a16="http://schemas.microsoft.com/office/drawing/2014/main" val="762482473"/>
                    </a:ext>
                  </a:extLst>
                </a:gridCol>
                <a:gridCol w="1502916">
                  <a:extLst>
                    <a:ext uri="{9D8B030D-6E8A-4147-A177-3AD203B41FA5}">
                      <a16:colId xmlns:a16="http://schemas.microsoft.com/office/drawing/2014/main" val="3505247205"/>
                    </a:ext>
                  </a:extLst>
                </a:gridCol>
                <a:gridCol w="937396">
                  <a:extLst>
                    <a:ext uri="{9D8B030D-6E8A-4147-A177-3AD203B41FA5}">
                      <a16:colId xmlns:a16="http://schemas.microsoft.com/office/drawing/2014/main" val="2159724061"/>
                    </a:ext>
                  </a:extLst>
                </a:gridCol>
                <a:gridCol w="2144894">
                  <a:extLst>
                    <a:ext uri="{9D8B030D-6E8A-4147-A177-3AD203B41FA5}">
                      <a16:colId xmlns:a16="http://schemas.microsoft.com/office/drawing/2014/main" val="4028705483"/>
                    </a:ext>
                  </a:extLst>
                </a:gridCol>
                <a:gridCol w="1978135">
                  <a:extLst>
                    <a:ext uri="{9D8B030D-6E8A-4147-A177-3AD203B41FA5}">
                      <a16:colId xmlns:a16="http://schemas.microsoft.com/office/drawing/2014/main" val="3579255662"/>
                    </a:ext>
                  </a:extLst>
                </a:gridCol>
              </a:tblGrid>
              <a:tr h="308666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ln w="6350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9E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 b="0" cap="none" spc="0" dirty="0" smtClean="0">
                          <a:ln w="6350">
                            <a:solidFill>
                              <a:schemeClr val="bg1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ポイント名</a:t>
                      </a:r>
                      <a:endParaRPr kumimoji="1" lang="ja-JP" altLang="en-US" sz="1400" b="0" dirty="0">
                        <a:ln w="6350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9E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cap="none" spc="0" dirty="0" smtClean="0">
                          <a:ln w="6350">
                            <a:solidFill>
                              <a:schemeClr val="bg1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付与数</a:t>
                      </a:r>
                      <a:endParaRPr kumimoji="1" lang="ja-JP" altLang="en-US" sz="1200" b="0" dirty="0">
                        <a:ln w="6350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9E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cap="none" spc="0" dirty="0" smtClean="0">
                          <a:ln w="6350">
                            <a:solidFill>
                              <a:schemeClr val="bg1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取得方法</a:t>
                      </a:r>
                      <a:endParaRPr kumimoji="1" lang="ja-JP" altLang="en-US" sz="1400" b="0" dirty="0">
                        <a:ln w="6350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9E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cap="none" spc="0" dirty="0" smtClean="0">
                          <a:ln w="6350">
                            <a:solidFill>
                              <a:schemeClr val="bg1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付与条件</a:t>
                      </a: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chemeClr val="bg1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など</a:t>
                      </a:r>
                      <a:endParaRPr kumimoji="1" lang="ja-JP" altLang="en-US" sz="900" b="0" dirty="0">
                        <a:ln w="6350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9E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5178237"/>
                  </a:ext>
                </a:extLst>
              </a:tr>
              <a:tr h="375190">
                <a:tc rowSpan="6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申込等　</a:t>
                      </a: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rgbClr val="C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不要</a:t>
                      </a:r>
                      <a:endParaRPr kumimoji="1" lang="ja-JP" altLang="en-US" sz="1100" b="0" dirty="0">
                        <a:ln w="6350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08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歩数</a:t>
                      </a:r>
                      <a:endParaRPr kumimoji="1" lang="ja-JP" altLang="en-US" sz="1100" b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下記参照</a:t>
                      </a:r>
                      <a:endParaRPr kumimoji="1" lang="ja-JP" altLang="en-US" sz="9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データ送信時に自動取得</a:t>
                      </a:r>
                      <a:endParaRPr kumimoji="1" lang="ja-JP" altLang="en-US" sz="9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6122791"/>
                  </a:ext>
                </a:extLst>
              </a:tr>
              <a:tr h="42354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defTabSz="777514">
                        <a:defRPr/>
                      </a:pPr>
                      <a:r>
                        <a:rPr lang="en-US" altLang="ja-JP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※</a:t>
                      </a:r>
                      <a:r>
                        <a:rPr lang="en-US" altLang="ja-JP" sz="1100" dirty="0" smtClean="0">
                          <a:ln w="6350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bg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0</a:t>
                      </a:r>
                      <a:r>
                        <a:rPr lang="en-US" altLang="ja-JP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1,000</a:t>
                      </a:r>
                      <a:r>
                        <a:rPr lang="ja-JP" altLang="en-US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歩：</a:t>
                      </a:r>
                      <a:r>
                        <a:rPr lang="en-US" altLang="ja-JP" sz="1100" dirty="0" smtClean="0">
                          <a:ln w="6350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bg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0</a:t>
                      </a:r>
                      <a:r>
                        <a:rPr lang="en-US" altLang="ja-JP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4P</a:t>
                      </a:r>
                      <a:r>
                        <a:rPr lang="ja-JP" altLang="en-US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、  </a:t>
                      </a:r>
                      <a:r>
                        <a:rPr lang="en-US" altLang="ja-JP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2,000</a:t>
                      </a:r>
                      <a:r>
                        <a:rPr lang="ja-JP" altLang="en-US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歩：</a:t>
                      </a:r>
                      <a:r>
                        <a:rPr lang="en-US" altLang="ja-JP" sz="1100" dirty="0" smtClean="0">
                          <a:ln w="6350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bg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0</a:t>
                      </a:r>
                      <a:r>
                        <a:rPr lang="en-US" altLang="ja-JP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8P</a:t>
                      </a:r>
                      <a:r>
                        <a:rPr lang="ja-JP" altLang="en-US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、  </a:t>
                      </a:r>
                      <a:r>
                        <a:rPr lang="en-US" altLang="ja-JP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3,000</a:t>
                      </a:r>
                      <a:r>
                        <a:rPr lang="ja-JP" altLang="en-US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歩：</a:t>
                      </a:r>
                      <a:r>
                        <a:rPr lang="en-US" altLang="ja-JP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12P</a:t>
                      </a:r>
                      <a:r>
                        <a:rPr lang="ja-JP" altLang="en-US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、  </a:t>
                      </a:r>
                      <a:r>
                        <a:rPr lang="en-US" altLang="ja-JP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4,000</a:t>
                      </a:r>
                      <a:r>
                        <a:rPr lang="ja-JP" altLang="en-US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歩：</a:t>
                      </a:r>
                      <a:r>
                        <a:rPr lang="en-US" altLang="ja-JP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16P</a:t>
                      </a:r>
                      <a:r>
                        <a:rPr lang="ja-JP" altLang="en-US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、  </a:t>
                      </a:r>
                      <a:r>
                        <a:rPr lang="en-US" altLang="ja-JP" sz="1100" dirty="0" smtClean="0">
                          <a:ln w="6350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bg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0</a:t>
                      </a:r>
                      <a:r>
                        <a:rPr lang="en-US" altLang="ja-JP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5,000</a:t>
                      </a:r>
                      <a:r>
                        <a:rPr lang="ja-JP" altLang="en-US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歩：</a:t>
                      </a:r>
                      <a:r>
                        <a:rPr lang="en-US" altLang="ja-JP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20P</a:t>
                      </a:r>
                    </a:p>
                    <a:p>
                      <a:pPr algn="ctr" defTabSz="777514">
                        <a:defRPr/>
                      </a:pPr>
                      <a:r>
                        <a:rPr lang="ja-JP" altLang="en-US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lang="en-US" altLang="ja-JP" sz="1100" dirty="0" smtClean="0">
                          <a:ln w="6350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bg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0</a:t>
                      </a:r>
                      <a:r>
                        <a:rPr lang="en-US" altLang="ja-JP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6,000</a:t>
                      </a:r>
                      <a:r>
                        <a:rPr lang="ja-JP" altLang="en-US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歩：</a:t>
                      </a:r>
                      <a:r>
                        <a:rPr lang="en-US" altLang="ja-JP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25P</a:t>
                      </a:r>
                      <a:r>
                        <a:rPr lang="ja-JP" altLang="en-US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、  </a:t>
                      </a:r>
                      <a:r>
                        <a:rPr lang="en-US" altLang="ja-JP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7,000</a:t>
                      </a:r>
                      <a:r>
                        <a:rPr lang="ja-JP" altLang="en-US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歩：</a:t>
                      </a:r>
                      <a:r>
                        <a:rPr lang="en-US" altLang="ja-JP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30P</a:t>
                      </a:r>
                      <a:r>
                        <a:rPr lang="ja-JP" altLang="en-US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、  </a:t>
                      </a:r>
                      <a:r>
                        <a:rPr lang="en-US" altLang="ja-JP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8,000</a:t>
                      </a:r>
                      <a:r>
                        <a:rPr lang="ja-JP" altLang="en-US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歩：</a:t>
                      </a:r>
                      <a:r>
                        <a:rPr lang="en-US" altLang="ja-JP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35P</a:t>
                      </a:r>
                      <a:r>
                        <a:rPr lang="ja-JP" altLang="en-US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、  </a:t>
                      </a:r>
                      <a:r>
                        <a:rPr lang="en-US" altLang="ja-JP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9,000</a:t>
                      </a:r>
                      <a:r>
                        <a:rPr lang="ja-JP" altLang="en-US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歩：</a:t>
                      </a:r>
                      <a:r>
                        <a:rPr lang="en-US" altLang="ja-JP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40P</a:t>
                      </a:r>
                      <a:r>
                        <a:rPr lang="ja-JP" altLang="en-US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、  </a:t>
                      </a:r>
                      <a:r>
                        <a:rPr lang="en-US" altLang="ja-JP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10,000</a:t>
                      </a:r>
                      <a:r>
                        <a:rPr lang="ja-JP" altLang="en-US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歩：</a:t>
                      </a:r>
                      <a:r>
                        <a:rPr lang="en-US" altLang="ja-JP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45P</a:t>
                      </a:r>
                      <a:r>
                        <a:rPr lang="ja-JP" altLang="en-US" sz="110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／日</a:t>
                      </a:r>
                      <a:endParaRPr lang="ja-JP" altLang="en-US" sz="1100" dirty="0" smtClean="0">
                        <a:ln w="6350">
                          <a:solidFill>
                            <a:sysClr val="windowText" lastClr="000000"/>
                          </a:solidFill>
                          <a:prstDash val="solid"/>
                        </a:ln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5849626"/>
                  </a:ext>
                </a:extLst>
              </a:tr>
              <a:tr h="37519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ln w="6350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vert="eaVert" anchor="ctr">
                    <a:lnR w="12700" cap="flat" cmpd="sng" algn="ctr">
                      <a:solidFill>
                        <a:srgbClr val="647D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47D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47DB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週平均歩数</a:t>
                      </a:r>
                      <a:endParaRPr kumimoji="1" lang="ja-JP" altLang="en-US" sz="11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marR="0" lvl="0" indent="-92075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25P</a:t>
                      </a: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／週</a:t>
                      </a:r>
                      <a:endParaRPr kumimoji="1" lang="ja-JP" altLang="en-US" sz="11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データ送信時に自動取得</a:t>
                      </a:r>
                      <a:endParaRPr kumimoji="1" lang="ja-JP" altLang="en-US" sz="9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</a:t>
                      </a: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週間の平均歩数が夏期</a:t>
                      </a:r>
                      <a:r>
                        <a:rPr kumimoji="1" lang="en-US" altLang="ja-JP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5,000</a:t>
                      </a: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歩以上、冬期</a:t>
                      </a:r>
                      <a:r>
                        <a:rPr kumimoji="1" lang="en-US" altLang="ja-JP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3,500</a:t>
                      </a: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歩以上の場合に付与</a:t>
                      </a:r>
                      <a:endParaRPr kumimoji="1" lang="ja-JP" altLang="en-US" sz="9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687532"/>
                  </a:ext>
                </a:extLst>
              </a:tr>
              <a:tr h="375190">
                <a:tc vMerge="1">
                  <a:txBody>
                    <a:bodyPr/>
                    <a:lstStyle/>
                    <a:p>
                      <a:endParaRPr kumimoji="1" lang="ja-JP" altLang="en-US" sz="1100" b="0" dirty="0"/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データ送信</a:t>
                      </a:r>
                      <a:endParaRPr kumimoji="1" lang="ja-JP" altLang="en-US" sz="1100" b="0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5P</a:t>
                      </a: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／日</a:t>
                      </a:r>
                      <a:endParaRPr kumimoji="1" lang="ja-JP" altLang="en-US" sz="11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データ送信時に自動取得</a:t>
                      </a:r>
                      <a:endParaRPr kumimoji="1" lang="ja-JP" altLang="en-US" sz="9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スマホアプリ参加者は除く</a:t>
                      </a:r>
                      <a:endParaRPr kumimoji="1" lang="ja-JP" altLang="en-US" sz="9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2498066"/>
                  </a:ext>
                </a:extLst>
              </a:tr>
              <a:tr h="375190">
                <a:tc vMerge="1"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b="0" dirty="0" smtClean="0"/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血圧測定</a:t>
                      </a:r>
                      <a:endParaRPr kumimoji="1" lang="ja-JP" altLang="en-US" sz="11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20P</a:t>
                      </a: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／回</a:t>
                      </a:r>
                      <a:endParaRPr kumimoji="1" lang="en-US" altLang="ja-JP" sz="1100" b="0" cap="none" spc="0" dirty="0" smtClean="0">
                        <a:ln w="6350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測定スポットで</a:t>
                      </a:r>
                      <a:endParaRPr kumimoji="1" lang="en-US" altLang="ja-JP" sz="900" b="0" cap="none" spc="0" dirty="0" smtClean="0">
                        <a:ln w="6350">
                          <a:solidFill>
                            <a:sysClr val="windowText" lastClr="000000"/>
                          </a:solidFill>
                          <a:prstDash val="solid"/>
                        </a:ln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血圧測定時に自動取得</a:t>
                      </a:r>
                      <a:endParaRPr kumimoji="1" lang="ja-JP" altLang="en-US" sz="9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</a:t>
                      </a: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ヶ月に</a:t>
                      </a:r>
                      <a:r>
                        <a:rPr kumimoji="1" lang="en-US" altLang="ja-JP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4</a:t>
                      </a: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回まで付与</a:t>
                      </a:r>
                      <a:endParaRPr kumimoji="1" lang="ja-JP" altLang="en-US" sz="9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6684906"/>
                  </a:ext>
                </a:extLst>
              </a:tr>
              <a:tr h="375190">
                <a:tc vMerge="1"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b="0" dirty="0" smtClean="0"/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体組成測定</a:t>
                      </a:r>
                      <a:endParaRPr kumimoji="1" lang="ja-JP" altLang="en-US" sz="11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08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20P</a:t>
                      </a: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／回</a:t>
                      </a:r>
                      <a:endParaRPr kumimoji="1" lang="en-US" altLang="ja-JP" sz="1100" b="0" cap="none" spc="0" dirty="0" smtClean="0">
                        <a:ln w="6350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08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測定スポットで</a:t>
                      </a:r>
                      <a:endParaRPr kumimoji="1" lang="en-US" altLang="ja-JP" sz="900" b="0" cap="none" spc="0" dirty="0" smtClean="0">
                        <a:ln w="6350">
                          <a:solidFill>
                            <a:sysClr val="windowText" lastClr="000000"/>
                          </a:solidFill>
                          <a:prstDash val="solid"/>
                        </a:ln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体組成測定時に自動取得</a:t>
                      </a:r>
                      <a:endParaRPr kumimoji="1" lang="ja-JP" altLang="en-US" sz="9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08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</a:t>
                      </a: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ヶ月に</a:t>
                      </a:r>
                      <a:r>
                        <a:rPr kumimoji="1" lang="en-US" altLang="ja-JP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4</a:t>
                      </a: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回まで付与</a:t>
                      </a:r>
                      <a:endParaRPr kumimoji="1" lang="ja-JP" altLang="en-US" sz="9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08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4705050"/>
                  </a:ext>
                </a:extLst>
              </a:tr>
              <a:tr h="375190">
                <a:tc rowSpan="10">
                  <a:txBody>
                    <a:bodyPr/>
                    <a:lstStyle/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申込等　</a:t>
                      </a: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rgbClr val="C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必要</a:t>
                      </a:r>
                      <a:endParaRPr kumimoji="1" lang="ja-JP" altLang="en-US" sz="1100" b="0" dirty="0" smtClean="0">
                        <a:ln w="6350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08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友人・知人・家族紹介</a:t>
                      </a:r>
                      <a:endParaRPr kumimoji="1" lang="ja-JP" altLang="en-US" sz="11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08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50P</a:t>
                      </a: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／人</a:t>
                      </a:r>
                      <a:endParaRPr kumimoji="1" lang="ja-JP" altLang="en-US" sz="11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08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紹介した方が新規参加</a:t>
                      </a:r>
                      <a:endParaRPr kumimoji="1" lang="en-US" altLang="ja-JP" sz="900" b="0" cap="none" spc="0" dirty="0" smtClean="0">
                        <a:ln w="6350">
                          <a:solidFill>
                            <a:sysClr val="windowText" lastClr="000000"/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08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・紹介人数制限なし</a:t>
                      </a:r>
                      <a:endParaRPr kumimoji="1" lang="en-US" altLang="ja-JP" sz="900" b="0" cap="none" spc="0" dirty="0" smtClean="0">
                        <a:ln w="6350">
                          <a:solidFill>
                            <a:sysClr val="windowText" lastClr="000000"/>
                          </a:solidFill>
                          <a:prstDash val="solid"/>
                        </a:ln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・新規参加者・紹介者双方に付与</a:t>
                      </a:r>
                      <a:endParaRPr kumimoji="1" lang="ja-JP" altLang="en-US" sz="9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08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6928014"/>
                  </a:ext>
                </a:extLst>
              </a:tr>
              <a:tr h="375190">
                <a:tc vMerge="1"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b="0" dirty="0" smtClean="0"/>
                    </a:p>
                  </a:txBody>
                  <a:tcPr vert="eaVert" anchor="ctr"/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健診・がん検診受診</a:t>
                      </a:r>
                      <a:endParaRPr kumimoji="1" lang="ja-JP" altLang="en-US" sz="11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300P</a:t>
                      </a:r>
                      <a:endParaRPr kumimoji="1" lang="ja-JP" altLang="en-US" sz="11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健診・がん検診結果の写しを保健センターまたはサツドラ中札内店に提出</a:t>
                      </a:r>
                      <a:endParaRPr kumimoji="1" lang="ja-JP" altLang="en-US" sz="9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年</a:t>
                      </a:r>
                      <a:r>
                        <a:rPr kumimoji="1" lang="en-US" altLang="ja-JP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</a:t>
                      </a: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回限定</a:t>
                      </a:r>
                      <a:endParaRPr kumimoji="1" lang="ja-JP" altLang="en-US" sz="9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3956853"/>
                  </a:ext>
                </a:extLst>
              </a:tr>
              <a:tr h="423547">
                <a:tc vMerge="1"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タイアップ事業参加</a:t>
                      </a:r>
                      <a:endParaRPr kumimoji="1" lang="en-US" altLang="ja-JP" sz="1100" b="0" cap="none" spc="0" dirty="0" smtClean="0">
                        <a:ln w="6350">
                          <a:solidFill>
                            <a:sysClr val="windowText" lastClr="000000"/>
                          </a:solidFill>
                          <a:prstDash val="solid"/>
                        </a:ln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健康事業参加</a:t>
                      </a:r>
                      <a:endParaRPr kumimoji="1" lang="ja-JP" altLang="en-US" sz="11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イベント</a:t>
                      </a:r>
                      <a:endParaRPr kumimoji="1" lang="en-US" altLang="ja-JP" sz="1100" b="0" cap="none" spc="0" dirty="0" smtClean="0">
                        <a:ln w="6350">
                          <a:solidFill>
                            <a:sysClr val="windowText" lastClr="000000"/>
                          </a:solidFill>
                          <a:prstDash val="solid"/>
                        </a:ln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ごとに設定</a:t>
                      </a:r>
                      <a:endParaRPr kumimoji="1" lang="ja-JP" altLang="en-US" sz="11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対象のイベントや事業に参加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イベント回数の多いものは、出席率などに応じて付与</a:t>
                      </a:r>
                      <a:endParaRPr kumimoji="1" lang="ja-JP" altLang="en-US" sz="9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6234826"/>
                  </a:ext>
                </a:extLst>
              </a:tr>
              <a:tr h="635321">
                <a:tc vMerge="1"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村内運動施設利用</a:t>
                      </a:r>
                      <a:endParaRPr kumimoji="1" lang="ja-JP" altLang="en-US" sz="11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100P</a:t>
                      </a: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／</a:t>
                      </a:r>
                      <a:r>
                        <a:rPr kumimoji="1" lang="en-US" altLang="ja-JP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5</a:t>
                      </a: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個</a:t>
                      </a:r>
                      <a:endParaRPr kumimoji="1" lang="ja-JP" altLang="en-US" sz="11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対象の運動施設</a:t>
                      </a:r>
                      <a:r>
                        <a:rPr kumimoji="1" lang="en-US" altLang="ja-JP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</a:t>
                      </a: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回利用ごとに専用カードにスタンプ</a:t>
                      </a:r>
                      <a:r>
                        <a:rPr kumimoji="1" lang="en-US" altLang="ja-JP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</a:t>
                      </a: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個押印。</a:t>
                      </a:r>
                      <a:r>
                        <a:rPr kumimoji="1" lang="en-US" altLang="ja-JP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5</a:t>
                      </a: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個ごとに</a:t>
                      </a:r>
                      <a:r>
                        <a:rPr kumimoji="1" lang="en-US" altLang="ja-JP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100P</a:t>
                      </a:r>
                      <a:r>
                        <a:rPr kumimoji="1" lang="ja-JP" altLang="en-US" sz="900" b="0" cap="none" spc="0" dirty="0" err="1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。</a:t>
                      </a: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専用カードを保健センターまたはサツドラ中札内店に提出</a:t>
                      </a:r>
                      <a:endParaRPr kumimoji="1" lang="ja-JP" altLang="en-US" sz="9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・年</a:t>
                      </a:r>
                      <a:r>
                        <a:rPr kumimoji="1" lang="en-US" altLang="ja-JP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400P</a:t>
                      </a: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上限</a:t>
                      </a:r>
                      <a:endParaRPr kumimoji="1" lang="en-US" altLang="ja-JP" sz="900" b="0" cap="none" spc="0" dirty="0" smtClean="0">
                        <a:ln w="6350">
                          <a:solidFill>
                            <a:sysClr val="windowText" lastClr="000000"/>
                          </a:solidFill>
                          <a:prstDash val="solid"/>
                        </a:ln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・体育館、プール、交流の杜</a:t>
                      </a:r>
                      <a:endParaRPr kumimoji="1" lang="ja-JP" altLang="en-US" sz="9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2575075"/>
                  </a:ext>
                </a:extLst>
              </a:tr>
              <a:tr h="499181">
                <a:tc vMerge="1"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七色野菜彩りプラス</a:t>
                      </a:r>
                      <a:endParaRPr kumimoji="1" lang="ja-JP" altLang="en-US" sz="11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200P</a:t>
                      </a: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／</a:t>
                      </a:r>
                      <a:r>
                        <a:rPr kumimoji="1" lang="en-US" altLang="ja-JP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3</a:t>
                      </a: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個</a:t>
                      </a:r>
                      <a:endParaRPr kumimoji="1" lang="ja-JP" altLang="en-US" sz="11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対象の飲食店メニューを</a:t>
                      </a:r>
                      <a:r>
                        <a:rPr kumimoji="1" lang="en-US" altLang="ja-JP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3</a:t>
                      </a: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回利用し</a:t>
                      </a:r>
                      <a:endParaRPr kumimoji="1" lang="en-US" altLang="ja-JP" sz="900" b="0" cap="none" spc="0" dirty="0" smtClean="0">
                        <a:ln w="6350">
                          <a:solidFill>
                            <a:sysClr val="windowText" lastClr="000000"/>
                          </a:solidFill>
                          <a:prstDash val="solid"/>
                        </a:ln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専用カードを保健センターまたはサツドラ中札内店に提出</a:t>
                      </a:r>
                      <a:endParaRPr kumimoji="1" lang="ja-JP" altLang="en-US" sz="9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・年</a:t>
                      </a:r>
                      <a:r>
                        <a:rPr kumimoji="1" lang="en-US" altLang="ja-JP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400P</a:t>
                      </a: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上限</a:t>
                      </a:r>
                      <a:endParaRPr kumimoji="1" lang="en-US" altLang="ja-JP" sz="900" b="0" cap="none" spc="0" dirty="0" smtClean="0">
                        <a:ln w="6350">
                          <a:solidFill>
                            <a:sysClr val="windowText" lastClr="000000"/>
                          </a:solidFill>
                          <a:prstDash val="solid"/>
                        </a:ln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4416250"/>
                  </a:ext>
                </a:extLst>
              </a:tr>
              <a:tr h="375190">
                <a:tc vMerge="1"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筋肉アップチャレンジ</a:t>
                      </a:r>
                      <a:endParaRPr kumimoji="1" lang="ja-JP" altLang="en-US" sz="11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500P</a:t>
                      </a:r>
                      <a:endParaRPr kumimoji="1" lang="ja-JP" altLang="en-US" sz="11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申込時と</a:t>
                      </a:r>
                      <a:r>
                        <a:rPr kumimoji="1" lang="en-US" altLang="ja-JP" sz="8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3</a:t>
                      </a:r>
                      <a:r>
                        <a:rPr kumimoji="1" lang="ja-JP" altLang="en-US" sz="8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ヶ月後に体組成結果を</a:t>
                      </a:r>
                      <a:endParaRPr kumimoji="1" lang="en-US" altLang="ja-JP" sz="800" b="0" cap="none" spc="0" dirty="0" smtClean="0">
                        <a:ln w="6350">
                          <a:solidFill>
                            <a:sysClr val="windowText" lastClr="000000"/>
                          </a:solidFill>
                          <a:prstDash val="solid"/>
                        </a:ln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保健センターまたはサツドラに提出</a:t>
                      </a:r>
                      <a:endParaRPr kumimoji="1" lang="ja-JP" altLang="en-US" sz="8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・年</a:t>
                      </a:r>
                      <a:r>
                        <a:rPr kumimoji="1" lang="en-US" altLang="ja-JP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</a:t>
                      </a: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回限り</a:t>
                      </a:r>
                      <a:endParaRPr kumimoji="1" lang="en-US" altLang="ja-JP" sz="900" b="0" cap="none" spc="0" dirty="0" smtClean="0">
                        <a:ln w="6350">
                          <a:solidFill>
                            <a:sysClr val="windowText" lastClr="000000"/>
                          </a:solidFill>
                          <a:prstDash val="solid"/>
                        </a:ln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・筋肉量が増加・標準範囲維持で付与</a:t>
                      </a:r>
                      <a:endParaRPr kumimoji="1" lang="ja-JP" altLang="en-US" sz="9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7163392"/>
                  </a:ext>
                </a:extLst>
              </a:tr>
              <a:tr h="49918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筋肉アップチャレンジ</a:t>
                      </a:r>
                      <a:endParaRPr kumimoji="1" lang="en-US" altLang="ja-JP" sz="1100" b="0" cap="none" spc="0" dirty="0" smtClean="0">
                        <a:ln w="6350">
                          <a:solidFill>
                            <a:sysClr val="windowText" lastClr="000000"/>
                          </a:solidFill>
                          <a:prstDash val="solid"/>
                        </a:ln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（団体）</a:t>
                      </a:r>
                      <a:endParaRPr kumimoji="1" lang="ja-JP" altLang="en-US" sz="11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100P</a:t>
                      </a:r>
                      <a:endParaRPr kumimoji="1" lang="ja-JP" altLang="en-US" sz="11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</a:t>
                      </a: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～４人でチームを組み、体組成結果と</a:t>
                      </a:r>
                      <a:endParaRPr kumimoji="1" lang="en-US" altLang="ja-JP" sz="900" b="0" cap="none" spc="0" dirty="0" smtClean="0">
                        <a:ln w="6350">
                          <a:solidFill>
                            <a:sysClr val="windowText" lastClr="000000"/>
                          </a:solidFill>
                          <a:prstDash val="solid"/>
                        </a:ln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申請書を保健センターまたはサツドラに提出</a:t>
                      </a:r>
                      <a:endParaRPr kumimoji="1" lang="ja-JP" altLang="en-US" sz="9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チームの筋肉量増加量の平均値が</a:t>
                      </a:r>
                      <a:endParaRPr kumimoji="1" lang="en-US" altLang="ja-JP" sz="900" b="0" cap="none" spc="0" dirty="0" smtClean="0">
                        <a:ln w="6350">
                          <a:solidFill>
                            <a:sysClr val="windowText" lastClr="000000"/>
                          </a:solidFill>
                          <a:prstDash val="solid"/>
                        </a:ln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上位</a:t>
                      </a:r>
                      <a:r>
                        <a:rPr kumimoji="1" lang="en-US" altLang="ja-JP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3</a:t>
                      </a: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組のチームメンバー全員に付与</a:t>
                      </a:r>
                      <a:endParaRPr kumimoji="1" lang="ja-JP" altLang="en-US" sz="9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162124"/>
                  </a:ext>
                </a:extLst>
              </a:tr>
              <a:tr h="37519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アンケート調査協力</a:t>
                      </a:r>
                      <a:endParaRPr kumimoji="1" lang="ja-JP" altLang="en-US" sz="11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500P</a:t>
                      </a:r>
                      <a:endParaRPr kumimoji="1" lang="ja-JP" altLang="en-US" sz="11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アンケートなどに協力（年</a:t>
                      </a:r>
                      <a:r>
                        <a:rPr kumimoji="1" lang="en-US" altLang="ja-JP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</a:t>
                      </a: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回）</a:t>
                      </a:r>
                      <a:endParaRPr kumimoji="1" lang="ja-JP" altLang="en-US" sz="9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・チャレンジコース参加者限定</a:t>
                      </a:r>
                      <a:endParaRPr kumimoji="1" lang="en-US" altLang="ja-JP" sz="900" b="0" cap="none" spc="0" dirty="0" smtClean="0">
                        <a:ln w="6350">
                          <a:solidFill>
                            <a:sysClr val="windowText" lastClr="000000"/>
                          </a:solidFill>
                          <a:prstDash val="solid"/>
                        </a:ln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・初回時</a:t>
                      </a:r>
                      <a:r>
                        <a:rPr kumimoji="1" lang="en-US" altLang="ja-JP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300P</a:t>
                      </a:r>
                      <a:r>
                        <a:rPr kumimoji="1" lang="ja-JP" altLang="en-US" sz="900" b="0" cap="none" spc="0" dirty="0" err="1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、</a:t>
                      </a: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評価時</a:t>
                      </a:r>
                      <a:r>
                        <a:rPr kumimoji="1" lang="en-US" altLang="ja-JP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200P</a:t>
                      </a: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を付与</a:t>
                      </a:r>
                      <a:endParaRPr kumimoji="1" lang="ja-JP" altLang="en-US" sz="9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009907"/>
                  </a:ext>
                </a:extLst>
              </a:tr>
              <a:tr h="375190">
                <a:tc vMerge="1"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b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ECO</a:t>
                      </a: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（エコ）</a:t>
                      </a:r>
                      <a:endParaRPr kumimoji="1" lang="ja-JP" altLang="en-US" sz="11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100P</a:t>
                      </a:r>
                      <a:endParaRPr kumimoji="1" lang="ja-JP" altLang="en-US" sz="11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新規・継続申込時に、郵送によるお知らせを「希望しない」を選択</a:t>
                      </a:r>
                      <a:endParaRPr kumimoji="1" lang="ja-JP" altLang="en-US" sz="9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・年</a:t>
                      </a:r>
                      <a:r>
                        <a:rPr kumimoji="1" lang="en-US" altLang="ja-JP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</a:t>
                      </a: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回のみ</a:t>
                      </a:r>
                      <a:endParaRPr kumimoji="1" lang="en-US" altLang="ja-JP" sz="900" b="0" cap="none" spc="0" dirty="0" smtClean="0">
                        <a:ln w="6350">
                          <a:solidFill>
                            <a:sysClr val="windowText" lastClr="000000"/>
                          </a:solidFill>
                          <a:prstDash val="solid"/>
                        </a:ln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・新規・継続申し込み時の申請のみ</a:t>
                      </a:r>
                      <a:endParaRPr kumimoji="1" lang="en-US" altLang="ja-JP" sz="900" b="0" cap="none" spc="0" dirty="0" smtClean="0">
                        <a:ln w="6350">
                          <a:solidFill>
                            <a:sysClr val="windowText" lastClr="000000"/>
                          </a:solidFill>
                          <a:prstDash val="solid"/>
                        </a:ln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8695547"/>
                  </a:ext>
                </a:extLst>
              </a:tr>
              <a:tr h="658730">
                <a:tc vMerge="1">
                  <a:txBody>
                    <a:bodyPr/>
                    <a:lstStyle/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b="0" dirty="0" smtClean="0">
                        <a:ln w="6350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FF0000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野菜摂取量（ベジチェックによる）測定</a:t>
                      </a:r>
                      <a:endParaRPr kumimoji="1" lang="ja-JP" altLang="en-US" sz="1100" b="1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200P</a:t>
                      </a: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／</a:t>
                      </a:r>
                      <a:r>
                        <a:rPr kumimoji="1" lang="en-US" altLang="ja-JP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3</a:t>
                      </a: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回</a:t>
                      </a:r>
                      <a:endParaRPr kumimoji="1" lang="ja-JP" altLang="en-US" sz="11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まちなかキッチンスタジオにある</a:t>
                      </a:r>
                      <a:r>
                        <a:rPr kumimoji="1" lang="ja-JP" altLang="en-US" sz="900" b="0" cap="none" spc="0" dirty="0" err="1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べ</a:t>
                      </a: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ジチェックで測定した日付と結果をカードに記入し、保健センターまたはサツドラ中札内店に提出。３回分ごとに</a:t>
                      </a:r>
                      <a:r>
                        <a:rPr kumimoji="1" lang="en-US" altLang="ja-JP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200P</a:t>
                      </a:r>
                      <a:r>
                        <a:rPr kumimoji="1" lang="ja-JP" altLang="en-US" sz="900" b="0" cap="none" spc="0" dirty="0" err="1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。</a:t>
                      </a:r>
                      <a:endParaRPr kumimoji="1" lang="ja-JP" altLang="en-US" sz="9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・提出期限：１０月</a:t>
                      </a:r>
                      <a:r>
                        <a:rPr kumimoji="1" lang="en-US" altLang="ja-JP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31</a:t>
                      </a: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日</a:t>
                      </a:r>
                      <a:r>
                        <a:rPr kumimoji="1" lang="en-US" altLang="ja-JP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(</a:t>
                      </a: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金</a:t>
                      </a:r>
                      <a:r>
                        <a:rPr kumimoji="1" lang="en-US" altLang="ja-JP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まで</a:t>
                      </a:r>
                      <a:endParaRPr kumimoji="1" lang="en-US" altLang="ja-JP" sz="900" b="0" cap="none" spc="0" dirty="0" smtClean="0">
                        <a:ln w="6350">
                          <a:solidFill>
                            <a:sysClr val="windowText" lastClr="000000"/>
                          </a:solidFill>
                          <a:prstDash val="solid"/>
                        </a:ln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・年</a:t>
                      </a:r>
                      <a:r>
                        <a:rPr kumimoji="1" lang="en-US" altLang="ja-JP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400P</a:t>
                      </a: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上限</a:t>
                      </a:r>
                      <a:endParaRPr kumimoji="1" lang="en-US" altLang="ja-JP" sz="900" b="0" cap="none" spc="0" dirty="0" smtClean="0">
                        <a:ln w="6350">
                          <a:solidFill>
                            <a:sysClr val="windowText" lastClr="000000"/>
                          </a:solidFill>
                          <a:prstDash val="solid"/>
                        </a:ln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・月１～２回程度の測定を推奨</a:t>
                      </a:r>
                      <a:endParaRPr kumimoji="1" lang="en-US" altLang="ja-JP" sz="900" b="0" cap="none" spc="0" dirty="0" smtClean="0">
                        <a:ln w="6350">
                          <a:solidFill>
                            <a:sysClr val="windowText" lastClr="000000"/>
                          </a:solidFill>
                          <a:prstDash val="solid"/>
                        </a:ln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5778166"/>
                  </a:ext>
                </a:extLst>
              </a:tr>
              <a:tr h="432000">
                <a:tc gridSpan="2"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　 ボーナスポイント</a:t>
                      </a:r>
                      <a:endParaRPr kumimoji="1" lang="ja-JP" altLang="en-US" sz="11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b="0" dirty="0" smtClean="0"/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イベント</a:t>
                      </a:r>
                      <a:endParaRPr kumimoji="1" lang="en-US" altLang="ja-JP" sz="1100" b="0" cap="none" spc="0" dirty="0" smtClean="0">
                        <a:ln w="6350">
                          <a:solidFill>
                            <a:sysClr val="windowText" lastClr="000000"/>
                          </a:solidFill>
                          <a:prstDash val="solid"/>
                        </a:ln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ごとに設定</a:t>
                      </a:r>
                      <a:endParaRPr kumimoji="1" lang="ja-JP" altLang="en-US" sz="11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cap="none" spc="0" dirty="0" smtClean="0">
                          <a:ln w="6350">
                            <a:solidFill>
                              <a:sysClr val="windowText" lastClr="000000"/>
                            </a:solidFill>
                            <a:prstDash val="solid"/>
                          </a:ln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歩数イベントなど</a:t>
                      </a:r>
                      <a:endParaRPr kumimoji="1" lang="ja-JP" altLang="en-US" sz="900" b="0" dirty="0" smtClean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59E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117634"/>
                  </a:ext>
                </a:extLst>
              </a:tr>
            </a:tbl>
          </a:graphicData>
        </a:graphic>
      </p:graphicFrame>
      <p:sp>
        <p:nvSpPr>
          <p:cNvPr id="252" name="正方形/長方形 251"/>
          <p:cNvSpPr/>
          <p:nvPr/>
        </p:nvSpPr>
        <p:spPr>
          <a:xfrm>
            <a:off x="-1584" y="9984428"/>
            <a:ext cx="7775575" cy="1024028"/>
          </a:xfrm>
          <a:prstGeom prst="rect">
            <a:avLst/>
          </a:prstGeom>
          <a:solidFill>
            <a:srgbClr val="759E00"/>
          </a:solidFill>
          <a:ln>
            <a:solidFill>
              <a:srgbClr val="759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ln w="3175">
                <a:solidFill>
                  <a:schemeClr val="tx1"/>
                </a:solidFill>
              </a:ln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0" name="AutoShape 2" descr="https://www.vill.nakasatsunai.hokkaido.jp/output/contents/image/release/339/11968/qr_kenko_point.pn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4016013" y="10265105"/>
            <a:ext cx="3565887" cy="61555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ja-JP" altLang="en-US" sz="1000" dirty="0" smtClean="0">
                <a:ln w="635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ご自身の歩数データや、ポイント数、歩数ランキング、健康ポイント事業のおしらせなど様々な情報が確認できます。</a:t>
            </a:r>
            <a:endParaRPr lang="en-US" altLang="ja-JP" sz="1000" dirty="0" smtClean="0">
              <a:ln w="635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just"/>
            <a:r>
              <a:rPr lang="ja-JP" altLang="en-US" sz="1000" dirty="0" smtClean="0">
                <a:ln w="635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1000" dirty="0" smtClean="0">
                <a:ln w="635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000" dirty="0" smtClean="0">
                <a:ln w="635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からだカルテの閲覧には「</a:t>
            </a:r>
            <a:r>
              <a:rPr lang="en-US" altLang="ja-JP" sz="1000" dirty="0" smtClean="0">
                <a:ln w="635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ID</a:t>
            </a:r>
            <a:r>
              <a:rPr lang="ja-JP" altLang="en-US" sz="1000" dirty="0" smtClean="0">
                <a:ln w="635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」と「パスワード」が必要です。</a:t>
            </a:r>
            <a:endParaRPr lang="en-US" altLang="ja-JP" sz="1000" dirty="0" smtClean="0">
              <a:ln w="635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just"/>
            <a:endParaRPr lang="en-US" altLang="ja-JP" sz="400" dirty="0" smtClean="0">
              <a:ln w="635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66" name="角丸四角形 65"/>
          <p:cNvSpPr/>
          <p:nvPr/>
        </p:nvSpPr>
        <p:spPr>
          <a:xfrm>
            <a:off x="4274820" y="10043047"/>
            <a:ext cx="3086100" cy="2160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 w="6350">
                <a:solidFill>
                  <a:schemeClr val="bg1"/>
                </a:solidFill>
              </a:ln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3246489" y="10665649"/>
            <a:ext cx="918294" cy="21544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800" dirty="0" smtClean="0">
                <a:ln w="635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からだカルテ</a:t>
            </a:r>
            <a:endParaRPr lang="ja-JP" altLang="en-US" sz="800" dirty="0">
              <a:ln w="635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cxnSp>
        <p:nvCxnSpPr>
          <p:cNvPr id="18" name="直線コネクタ 17"/>
          <p:cNvCxnSpPr/>
          <p:nvPr/>
        </p:nvCxnSpPr>
        <p:spPr>
          <a:xfrm>
            <a:off x="3297334" y="9963931"/>
            <a:ext cx="0" cy="1246018"/>
          </a:xfrm>
          <a:prstGeom prst="line">
            <a:avLst/>
          </a:prstGeom>
          <a:ln w="2857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角丸四角形 72"/>
          <p:cNvSpPr/>
          <p:nvPr/>
        </p:nvSpPr>
        <p:spPr>
          <a:xfrm>
            <a:off x="964698" y="10050222"/>
            <a:ext cx="2228919" cy="2160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 w="6350">
                <a:solidFill>
                  <a:schemeClr val="bg1"/>
                </a:solidFill>
              </a:ln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872346" y="10274070"/>
            <a:ext cx="2404623" cy="4078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ja-JP" altLang="en-US" sz="900" dirty="0" smtClean="0">
                <a:ln w="635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上記の健康ポイントの種類に関する</a:t>
            </a:r>
            <a:endParaRPr lang="en-US" altLang="ja-JP" sz="900" dirty="0" smtClean="0">
              <a:ln w="635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just"/>
            <a:endParaRPr lang="en-US" altLang="ja-JP" sz="250" dirty="0" smtClean="0">
              <a:ln w="635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just"/>
            <a:r>
              <a:rPr lang="ja-JP" altLang="en-US" sz="900" dirty="0" smtClean="0">
                <a:ln w="635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詳しい情報は右二次元コードからご覧ください。</a:t>
            </a:r>
            <a:endParaRPr lang="en-US" altLang="ja-JP" sz="900" dirty="0" smtClean="0">
              <a:ln w="635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01496" y="10040381"/>
            <a:ext cx="2262381" cy="28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 smtClean="0">
                <a:solidFill>
                  <a:srgbClr val="548235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健康ポイントの種類</a:t>
            </a:r>
            <a:endParaRPr kumimoji="1" lang="ja-JP" altLang="en-US" sz="1200" b="1" dirty="0">
              <a:solidFill>
                <a:srgbClr val="548235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349746" y="10036840"/>
            <a:ext cx="3072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>
                <a:solidFill>
                  <a:srgbClr val="548235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健康ポイント数・測定データなどの確認方法</a:t>
            </a:r>
            <a:endParaRPr kumimoji="1" lang="ja-JP" altLang="en-US" sz="1200" b="1" dirty="0">
              <a:solidFill>
                <a:srgbClr val="548235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226886" y="662061"/>
            <a:ext cx="7321797" cy="1447416"/>
            <a:chOff x="226886" y="607121"/>
            <a:chExt cx="7321797" cy="1447416"/>
          </a:xfrm>
        </p:grpSpPr>
        <p:grpSp>
          <p:nvGrpSpPr>
            <p:cNvPr id="215" name="グループ化 214"/>
            <p:cNvGrpSpPr/>
            <p:nvPr/>
          </p:nvGrpSpPr>
          <p:grpSpPr>
            <a:xfrm>
              <a:off x="3854073" y="646773"/>
              <a:ext cx="1990814" cy="1404462"/>
              <a:chOff x="1001246" y="1226306"/>
              <a:chExt cx="1990814" cy="1404462"/>
            </a:xfrm>
          </p:grpSpPr>
          <p:grpSp>
            <p:nvGrpSpPr>
              <p:cNvPr id="216" name="グループ化 215"/>
              <p:cNvGrpSpPr/>
              <p:nvPr/>
            </p:nvGrpSpPr>
            <p:grpSpPr>
              <a:xfrm>
                <a:off x="1001246" y="1226306"/>
                <a:ext cx="1990814" cy="1404462"/>
                <a:chOff x="5057413" y="4746905"/>
                <a:chExt cx="1990814" cy="1478795"/>
              </a:xfrm>
            </p:grpSpPr>
            <p:grpSp>
              <p:nvGrpSpPr>
                <p:cNvPr id="218" name="グループ化 217"/>
                <p:cNvGrpSpPr/>
                <p:nvPr/>
              </p:nvGrpSpPr>
              <p:grpSpPr>
                <a:xfrm>
                  <a:off x="5327649" y="4746905"/>
                  <a:ext cx="1462193" cy="1478795"/>
                  <a:chOff x="5327649" y="2592232"/>
                  <a:chExt cx="1462193" cy="1478795"/>
                </a:xfrm>
              </p:grpSpPr>
              <p:grpSp>
                <p:nvGrpSpPr>
                  <p:cNvPr id="222" name="グループ化 221"/>
                  <p:cNvGrpSpPr/>
                  <p:nvPr/>
                </p:nvGrpSpPr>
                <p:grpSpPr>
                  <a:xfrm>
                    <a:off x="5327649" y="2592232"/>
                    <a:ext cx="1462193" cy="1478795"/>
                    <a:chOff x="391721" y="2581564"/>
                    <a:chExt cx="1462193" cy="1478795"/>
                  </a:xfrm>
                </p:grpSpPr>
                <p:sp>
                  <p:nvSpPr>
                    <p:cNvPr id="224" name="角丸四角形 223"/>
                    <p:cNvSpPr/>
                    <p:nvPr/>
                  </p:nvSpPr>
                  <p:spPr>
                    <a:xfrm>
                      <a:off x="391721" y="2590799"/>
                      <a:ext cx="1462193" cy="1469560"/>
                    </a:xfrm>
                    <a:prstGeom prst="roundRect">
                      <a:avLst>
                        <a:gd name="adj" fmla="val 5114"/>
                      </a:avLst>
                    </a:prstGeom>
                    <a:solidFill>
                      <a:schemeClr val="bg1"/>
                    </a:solidFill>
                    <a:ln w="28575">
                      <a:solidFill>
                        <a:srgbClr val="759E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>
                        <a:ln w="6350">
                          <a:solidFill>
                            <a:schemeClr val="tx1"/>
                          </a:solidFill>
                        </a:ln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p:txBody>
                </p:sp>
                <p:sp>
                  <p:nvSpPr>
                    <p:cNvPr id="225" name="角丸四角形 224"/>
                    <p:cNvSpPr/>
                    <p:nvPr/>
                  </p:nvSpPr>
                  <p:spPr>
                    <a:xfrm>
                      <a:off x="391721" y="2581564"/>
                      <a:ext cx="1462193" cy="366304"/>
                    </a:xfrm>
                    <a:prstGeom prst="roundRect">
                      <a:avLst>
                        <a:gd name="adj" fmla="val 0"/>
                      </a:avLst>
                    </a:prstGeom>
                    <a:solidFill>
                      <a:srgbClr val="99CC00"/>
                    </a:solidFill>
                    <a:ln w="28575">
                      <a:solidFill>
                        <a:srgbClr val="759E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>
                        <a:ln w="6350">
                          <a:solidFill>
                            <a:schemeClr val="tx1"/>
                          </a:solidFill>
                        </a:ln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p:txBody>
                </p:sp>
              </p:grpSp>
              <p:sp>
                <p:nvSpPr>
                  <p:cNvPr id="223" name="正方形/長方形 222"/>
                  <p:cNvSpPr/>
                  <p:nvPr/>
                </p:nvSpPr>
                <p:spPr>
                  <a:xfrm>
                    <a:off x="5564907" y="2634164"/>
                    <a:ext cx="990977" cy="32406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lIns="91440" tIns="45720" rIns="91440" bIns="45720">
                    <a:spAutoFit/>
                  </a:bodyPr>
                  <a:lstStyle/>
                  <a:p>
                    <a:r>
                      <a:rPr lang="ja-JP" altLang="en-US" sz="1400" dirty="0">
                        <a:ln w="6350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rPr>
                      <a:t>測定</a:t>
                    </a:r>
                    <a:r>
                      <a:rPr lang="ja-JP" altLang="en-US" sz="1100" dirty="0" smtClean="0">
                        <a:ln w="6350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rPr>
                      <a:t>ポイント</a:t>
                    </a:r>
                    <a:endParaRPr lang="en-US" altLang="ja-JP" sz="1100" dirty="0" smtClean="0">
                      <a:ln w="6350">
                        <a:solidFill>
                          <a:schemeClr val="bg1"/>
                        </a:solidFill>
                        <a:prstDash val="solid"/>
                      </a:ln>
                      <a:solidFill>
                        <a:schemeClr val="bg1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endParaRPr>
                  </a:p>
                </p:txBody>
              </p:sp>
            </p:grpSp>
            <p:sp>
              <p:nvSpPr>
                <p:cNvPr id="219" name="テキスト ボックス 218"/>
                <p:cNvSpPr txBox="1"/>
                <p:nvPr/>
              </p:nvSpPr>
              <p:spPr>
                <a:xfrm>
                  <a:off x="5354777" y="5187361"/>
                  <a:ext cx="1411236" cy="27023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98719" tIns="49359" rIns="98719" bIns="49359" rtlCol="0">
                  <a:spAutoFit/>
                </a:bodyPr>
                <a:lstStyle/>
                <a:p>
                  <a:pPr>
                    <a:lnSpc>
                      <a:spcPct val="120000"/>
                    </a:lnSpc>
                    <a:buClr>
                      <a:srgbClr val="F28104"/>
                    </a:buClr>
                  </a:pPr>
                  <a:r>
                    <a:rPr lang="ja-JP" altLang="en-US" sz="850" dirty="0" smtClean="0">
                      <a:ln w="6350">
                        <a:solidFill>
                          <a:srgbClr val="548235"/>
                        </a:solidFill>
                        <a:prstDash val="solid"/>
                      </a:ln>
                      <a:solidFill>
                        <a:srgbClr val="548235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月</a:t>
                  </a:r>
                  <a:r>
                    <a:rPr lang="en-US" altLang="ja-JP" sz="850" dirty="0" smtClean="0">
                      <a:ln w="6350">
                        <a:solidFill>
                          <a:srgbClr val="548235"/>
                        </a:solidFill>
                        <a:prstDash val="solid"/>
                      </a:ln>
                      <a:solidFill>
                        <a:srgbClr val="548235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1</a:t>
                  </a:r>
                  <a:r>
                    <a:rPr lang="ja-JP" altLang="en-US" sz="850" dirty="0" smtClean="0">
                      <a:ln w="6350">
                        <a:solidFill>
                          <a:srgbClr val="548235"/>
                        </a:solidFill>
                        <a:prstDash val="solid"/>
                      </a:ln>
                      <a:solidFill>
                        <a:srgbClr val="548235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回の血圧・体組成測定</a:t>
                  </a:r>
                  <a:endParaRPr lang="en-US" altLang="ja-JP" sz="850" dirty="0">
                    <a:ln w="6350">
                      <a:solidFill>
                        <a:srgbClr val="548235"/>
                      </a:solidFill>
                      <a:prstDash val="solid"/>
                    </a:ln>
                    <a:solidFill>
                      <a:srgbClr val="548235"/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endParaRPr>
                </a:p>
              </p:txBody>
            </p:sp>
            <p:cxnSp>
              <p:nvCxnSpPr>
                <p:cNvPr id="220" name="直線コネクタ 219"/>
                <p:cNvCxnSpPr/>
                <p:nvPr/>
              </p:nvCxnSpPr>
              <p:spPr>
                <a:xfrm>
                  <a:off x="5402235" y="5477993"/>
                  <a:ext cx="1301170" cy="0"/>
                </a:xfrm>
                <a:prstGeom prst="line">
                  <a:avLst/>
                </a:prstGeom>
                <a:ln w="19050">
                  <a:solidFill>
                    <a:srgbClr val="759E00"/>
                  </a:solidFill>
                  <a:prstDash val="sysDot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21" name="テキスト ボックス 220"/>
                <p:cNvSpPr txBox="1"/>
                <p:nvPr/>
              </p:nvSpPr>
              <p:spPr>
                <a:xfrm>
                  <a:off x="5057413" y="5506346"/>
                  <a:ext cx="1990814" cy="377173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lIns="98719" tIns="49359" rIns="98719" bIns="49359" rtlCol="0">
                  <a:spAutoFit/>
                </a:bodyPr>
                <a:lstStyle/>
                <a:p>
                  <a:pPr algn="ctr">
                    <a:lnSpc>
                      <a:spcPct val="120000"/>
                    </a:lnSpc>
                    <a:buClr>
                      <a:srgbClr val="F28104"/>
                    </a:buClr>
                  </a:pPr>
                  <a:r>
                    <a:rPr lang="en-US" altLang="ja-JP" sz="1100" dirty="0" smtClean="0">
                      <a:ln w="6350">
                        <a:solidFill>
                          <a:sysClr val="windowText" lastClr="000000"/>
                        </a:solidFill>
                        <a:prstDash val="solid"/>
                      </a:ln>
                      <a:solidFill>
                        <a:sysClr val="windowText" lastClr="000000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1</a:t>
                  </a:r>
                  <a:r>
                    <a:rPr lang="ja-JP" altLang="en-US" sz="1100" dirty="0" smtClean="0">
                      <a:ln w="6350">
                        <a:solidFill>
                          <a:sysClr val="windowText" lastClr="000000"/>
                        </a:solidFill>
                        <a:prstDash val="solid"/>
                      </a:ln>
                      <a:solidFill>
                        <a:sysClr val="windowText" lastClr="000000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回</a:t>
                  </a:r>
                  <a:r>
                    <a:rPr lang="en-US" altLang="ja-JP" sz="1400" dirty="0">
                      <a:ln w="6350">
                        <a:solidFill>
                          <a:sysClr val="windowText" lastClr="000000"/>
                        </a:solidFill>
                        <a:prstDash val="solid"/>
                      </a:ln>
                      <a:solidFill>
                        <a:sysClr val="windowText" lastClr="000000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4</a:t>
                  </a:r>
                  <a:r>
                    <a:rPr lang="en-US" altLang="ja-JP" sz="1400" dirty="0" smtClean="0">
                      <a:ln w="6350">
                        <a:solidFill>
                          <a:sysClr val="windowText" lastClr="000000"/>
                        </a:solidFill>
                        <a:prstDash val="solid"/>
                      </a:ln>
                      <a:solidFill>
                        <a:sysClr val="windowText" lastClr="000000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0</a:t>
                  </a:r>
                  <a:r>
                    <a:rPr lang="en-US" altLang="ja-JP" sz="1050" dirty="0" smtClean="0">
                      <a:ln w="6350">
                        <a:solidFill>
                          <a:sysClr val="windowText" lastClr="000000"/>
                        </a:solidFill>
                        <a:prstDash val="solid"/>
                      </a:ln>
                      <a:solidFill>
                        <a:sysClr val="windowText" lastClr="000000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P × </a:t>
                  </a:r>
                  <a:r>
                    <a:rPr lang="ja-JP" altLang="en-US" sz="1050" dirty="0" smtClean="0">
                      <a:ln w="6350">
                        <a:solidFill>
                          <a:sysClr val="windowText" lastClr="000000"/>
                        </a:solidFill>
                        <a:prstDash val="solid"/>
                      </a:ln>
                      <a:solidFill>
                        <a:sysClr val="windowText" lastClr="000000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８ヶ月</a:t>
                  </a:r>
                  <a:endParaRPr lang="en-US" altLang="ja-JP" sz="250" dirty="0" smtClean="0">
                    <a:ln w="6350">
                      <a:solidFill>
                        <a:sysClr val="windowText" lastClr="000000"/>
                      </a:solidFill>
                      <a:prstDash val="solid"/>
                    </a:ln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endParaRPr>
                </a:p>
              </p:txBody>
            </p:sp>
          </p:grpSp>
          <p:sp>
            <p:nvSpPr>
              <p:cNvPr id="217" name="テキスト ボックス 216"/>
              <p:cNvSpPr txBox="1"/>
              <p:nvPr/>
            </p:nvSpPr>
            <p:spPr>
              <a:xfrm>
                <a:off x="1229505" y="2216569"/>
                <a:ext cx="1543480" cy="39514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8719" tIns="49359" rIns="98719" bIns="49359" rtlCol="0">
                <a:spAutoFit/>
              </a:bodyPr>
              <a:lstStyle/>
              <a:p>
                <a:pPr algn="ctr">
                  <a:lnSpc>
                    <a:spcPct val="120000"/>
                  </a:lnSpc>
                  <a:buClr>
                    <a:srgbClr val="F28104"/>
                  </a:buClr>
                </a:pPr>
                <a:r>
                  <a:rPr lang="ja-JP" altLang="en-US" sz="1100" dirty="0" smtClean="0">
                    <a:ln w="6350">
                      <a:solidFill>
                        <a:sysClr val="windowText" lastClr="000000"/>
                      </a:solidFill>
                      <a:prstDash val="solid"/>
                    </a:ln>
                    <a:solidFill>
                      <a:sysClr val="windowText" lastClr="000000"/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＝ 最大</a:t>
                </a:r>
                <a:r>
                  <a:rPr lang="en-US" altLang="ja-JP" sz="1600" dirty="0" smtClean="0">
                    <a:ln w="6350">
                      <a:solidFill>
                        <a:sysClr val="windowText" lastClr="000000"/>
                      </a:solidFill>
                      <a:prstDash val="solid"/>
                    </a:ln>
                    <a:solidFill>
                      <a:sysClr val="windowText" lastClr="000000"/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3</a:t>
                </a:r>
                <a:r>
                  <a:rPr lang="en-US" altLang="ja-JP" sz="1600" dirty="0">
                    <a:ln w="6350">
                      <a:solidFill>
                        <a:sysClr val="windowText" lastClr="000000"/>
                      </a:solidFill>
                      <a:prstDash val="solid"/>
                    </a:ln>
                    <a:solidFill>
                      <a:sysClr val="windowText" lastClr="000000"/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2</a:t>
                </a:r>
                <a:r>
                  <a:rPr lang="en-US" altLang="ja-JP" sz="1600" dirty="0" smtClean="0">
                    <a:ln w="6350">
                      <a:solidFill>
                        <a:sysClr val="windowText" lastClr="000000"/>
                      </a:solidFill>
                      <a:prstDash val="solid"/>
                    </a:ln>
                    <a:solidFill>
                      <a:sysClr val="windowText" lastClr="000000"/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0</a:t>
                </a:r>
                <a:r>
                  <a:rPr lang="en-US" altLang="ja-JP" sz="1100" dirty="0" smtClean="0">
                    <a:ln w="6350">
                      <a:solidFill>
                        <a:sysClr val="windowText" lastClr="000000"/>
                      </a:solidFill>
                      <a:prstDash val="solid"/>
                    </a:ln>
                    <a:solidFill>
                      <a:sysClr val="windowText" lastClr="000000"/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P</a:t>
                </a:r>
                <a:endParaRPr lang="en-US" altLang="ja-JP" sz="250" dirty="0" smtClean="0">
                  <a:ln w="6350">
                    <a:solidFill>
                      <a:sysClr val="windowText" lastClr="000000"/>
                    </a:solidFill>
                    <a:prstDash val="solid"/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</p:txBody>
          </p:sp>
        </p:grpSp>
        <p:grpSp>
          <p:nvGrpSpPr>
            <p:cNvPr id="226" name="グループ化 225"/>
            <p:cNvGrpSpPr/>
            <p:nvPr/>
          </p:nvGrpSpPr>
          <p:grpSpPr>
            <a:xfrm>
              <a:off x="6005203" y="622602"/>
              <a:ext cx="1543480" cy="1428634"/>
              <a:chOff x="1259631" y="1202135"/>
              <a:chExt cx="1543480" cy="1428634"/>
            </a:xfrm>
          </p:grpSpPr>
          <p:grpSp>
            <p:nvGrpSpPr>
              <p:cNvPr id="227" name="グループ化 226"/>
              <p:cNvGrpSpPr/>
              <p:nvPr/>
            </p:nvGrpSpPr>
            <p:grpSpPr>
              <a:xfrm>
                <a:off x="1271481" y="1202135"/>
                <a:ext cx="1476001" cy="1428634"/>
                <a:chOff x="5327648" y="4721454"/>
                <a:chExt cx="1476001" cy="1504246"/>
              </a:xfrm>
            </p:grpSpPr>
            <p:grpSp>
              <p:nvGrpSpPr>
                <p:cNvPr id="229" name="グループ化 228"/>
                <p:cNvGrpSpPr/>
                <p:nvPr/>
              </p:nvGrpSpPr>
              <p:grpSpPr>
                <a:xfrm>
                  <a:off x="5327648" y="4721454"/>
                  <a:ext cx="1476001" cy="1504246"/>
                  <a:chOff x="5327648" y="2566781"/>
                  <a:chExt cx="1476001" cy="1504246"/>
                </a:xfrm>
              </p:grpSpPr>
              <p:grpSp>
                <p:nvGrpSpPr>
                  <p:cNvPr id="233" name="グループ化 232"/>
                  <p:cNvGrpSpPr/>
                  <p:nvPr/>
                </p:nvGrpSpPr>
                <p:grpSpPr>
                  <a:xfrm>
                    <a:off x="5327648" y="2566781"/>
                    <a:ext cx="1476001" cy="1504246"/>
                    <a:chOff x="391720" y="2556113"/>
                    <a:chExt cx="1476001" cy="1504246"/>
                  </a:xfrm>
                </p:grpSpPr>
                <p:sp>
                  <p:nvSpPr>
                    <p:cNvPr id="235" name="角丸四角形 234"/>
                    <p:cNvSpPr/>
                    <p:nvPr/>
                  </p:nvSpPr>
                  <p:spPr>
                    <a:xfrm>
                      <a:off x="391720" y="2590798"/>
                      <a:ext cx="1476000" cy="1469561"/>
                    </a:xfrm>
                    <a:prstGeom prst="roundRect">
                      <a:avLst>
                        <a:gd name="adj" fmla="val 5114"/>
                      </a:avLst>
                    </a:prstGeom>
                    <a:solidFill>
                      <a:schemeClr val="bg1"/>
                    </a:solidFill>
                    <a:ln w="28575">
                      <a:solidFill>
                        <a:srgbClr val="759E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>
                        <a:ln w="6350">
                          <a:solidFill>
                            <a:schemeClr val="tx1"/>
                          </a:solidFill>
                        </a:ln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p:txBody>
                </p:sp>
                <p:sp>
                  <p:nvSpPr>
                    <p:cNvPr id="236" name="角丸四角形 235"/>
                    <p:cNvSpPr/>
                    <p:nvPr/>
                  </p:nvSpPr>
                  <p:spPr>
                    <a:xfrm>
                      <a:off x="391721" y="2556113"/>
                      <a:ext cx="1476000" cy="366304"/>
                    </a:xfrm>
                    <a:prstGeom prst="roundRect">
                      <a:avLst>
                        <a:gd name="adj" fmla="val 0"/>
                      </a:avLst>
                    </a:prstGeom>
                    <a:solidFill>
                      <a:srgbClr val="99CC00"/>
                    </a:solidFill>
                    <a:ln w="28575">
                      <a:solidFill>
                        <a:srgbClr val="759E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>
                        <a:ln w="6350">
                          <a:solidFill>
                            <a:schemeClr val="tx1"/>
                          </a:solidFill>
                        </a:ln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p:txBody>
                </p:sp>
              </p:grpSp>
              <p:sp>
                <p:nvSpPr>
                  <p:cNvPr id="234" name="正方形/長方形 233"/>
                  <p:cNvSpPr/>
                  <p:nvPr/>
                </p:nvSpPr>
                <p:spPr>
                  <a:xfrm>
                    <a:off x="5344771" y="2609602"/>
                    <a:ext cx="1426784" cy="32406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lIns="91440" tIns="45720" rIns="91440" bIns="45720">
                    <a:spAutoFit/>
                  </a:bodyPr>
                  <a:lstStyle/>
                  <a:p>
                    <a:pPr algn="ctr"/>
                    <a:r>
                      <a:rPr lang="ja-JP" altLang="en-US" sz="1400" dirty="0" smtClean="0">
                        <a:ln w="6350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rPr>
                      <a:t>健</a:t>
                    </a:r>
                    <a:r>
                      <a:rPr lang="en-US" altLang="ja-JP" sz="1400" dirty="0" smtClean="0">
                        <a:ln w="6350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rPr>
                      <a:t>(</a:t>
                    </a:r>
                    <a:r>
                      <a:rPr lang="ja-JP" altLang="en-US" sz="1400" dirty="0" smtClean="0">
                        <a:ln w="6350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rPr>
                      <a:t>検</a:t>
                    </a:r>
                    <a:r>
                      <a:rPr lang="en-US" altLang="ja-JP" sz="1400" dirty="0" smtClean="0">
                        <a:ln w="6350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rPr>
                      <a:t>)</a:t>
                    </a:r>
                    <a:r>
                      <a:rPr lang="ja-JP" altLang="en-US" sz="1400" dirty="0" smtClean="0">
                        <a:ln w="6350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rPr>
                      <a:t>診</a:t>
                    </a:r>
                    <a:r>
                      <a:rPr lang="ja-JP" altLang="en-US" sz="1100" dirty="0" smtClean="0">
                        <a:ln w="6350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rPr>
                      <a:t>ポイント</a:t>
                    </a:r>
                    <a:endParaRPr lang="en-US" altLang="ja-JP" sz="1100" dirty="0" smtClean="0">
                      <a:ln w="6350">
                        <a:solidFill>
                          <a:schemeClr val="bg1"/>
                        </a:solidFill>
                        <a:prstDash val="solid"/>
                      </a:ln>
                      <a:solidFill>
                        <a:schemeClr val="bg1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endParaRPr>
                  </a:p>
                </p:txBody>
              </p:sp>
            </p:grpSp>
            <p:sp>
              <p:nvSpPr>
                <p:cNvPr id="230" name="テキスト ボックス 229"/>
                <p:cNvSpPr txBox="1"/>
                <p:nvPr/>
              </p:nvSpPr>
              <p:spPr>
                <a:xfrm>
                  <a:off x="5357621" y="5163321"/>
                  <a:ext cx="1390398" cy="29939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98719" tIns="49359" rIns="98719" bIns="49359" rtlCol="0">
                  <a:spAutoFit/>
                </a:bodyPr>
                <a:lstStyle/>
                <a:p>
                  <a:pPr algn="ctr">
                    <a:lnSpc>
                      <a:spcPct val="120000"/>
                    </a:lnSpc>
                    <a:buClr>
                      <a:srgbClr val="F28104"/>
                    </a:buClr>
                  </a:pPr>
                  <a:r>
                    <a:rPr lang="ja-JP" altLang="en-US" sz="1000" dirty="0">
                      <a:ln w="6350">
                        <a:solidFill>
                          <a:srgbClr val="548235"/>
                        </a:solidFill>
                        <a:prstDash val="solid"/>
                      </a:ln>
                      <a:solidFill>
                        <a:srgbClr val="548235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健</a:t>
                  </a:r>
                  <a:r>
                    <a:rPr lang="ja-JP" altLang="en-US" sz="1000" dirty="0" smtClean="0">
                      <a:ln w="6350">
                        <a:solidFill>
                          <a:srgbClr val="548235"/>
                        </a:solidFill>
                        <a:prstDash val="solid"/>
                      </a:ln>
                      <a:solidFill>
                        <a:srgbClr val="548235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診・がん検診を受診</a:t>
                  </a:r>
                  <a:endParaRPr lang="en-US" altLang="ja-JP" sz="1000" dirty="0">
                    <a:ln w="6350">
                      <a:solidFill>
                        <a:srgbClr val="548235"/>
                      </a:solidFill>
                      <a:prstDash val="solid"/>
                    </a:ln>
                    <a:solidFill>
                      <a:srgbClr val="548235"/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endParaRPr>
                </a:p>
              </p:txBody>
            </p:sp>
            <p:cxnSp>
              <p:nvCxnSpPr>
                <p:cNvPr id="231" name="直線コネクタ 230"/>
                <p:cNvCxnSpPr/>
                <p:nvPr/>
              </p:nvCxnSpPr>
              <p:spPr>
                <a:xfrm>
                  <a:off x="5402235" y="5477993"/>
                  <a:ext cx="1301170" cy="0"/>
                </a:xfrm>
                <a:prstGeom prst="line">
                  <a:avLst/>
                </a:prstGeom>
                <a:ln w="19050">
                  <a:solidFill>
                    <a:srgbClr val="759E00"/>
                  </a:solidFill>
                  <a:prstDash val="sysDot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28" name="テキスト ボックス 227"/>
              <p:cNvSpPr txBox="1"/>
              <p:nvPr/>
            </p:nvSpPr>
            <p:spPr>
              <a:xfrm>
                <a:off x="1259631" y="2064507"/>
                <a:ext cx="1543480" cy="35821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8719" tIns="49359" rIns="98719" bIns="49359" rtlCol="0">
                <a:spAutoFit/>
              </a:bodyPr>
              <a:lstStyle/>
              <a:p>
                <a:pPr algn="ctr">
                  <a:lnSpc>
                    <a:spcPct val="120000"/>
                  </a:lnSpc>
                  <a:buClr>
                    <a:srgbClr val="F28104"/>
                  </a:buClr>
                </a:pPr>
                <a:r>
                  <a:rPr lang="en-US" altLang="ja-JP" sz="1400" dirty="0" smtClean="0">
                    <a:ln w="6350">
                      <a:solidFill>
                        <a:sysClr val="windowText" lastClr="000000"/>
                      </a:solidFill>
                      <a:prstDash val="solid"/>
                    </a:ln>
                    <a:solidFill>
                      <a:sysClr val="windowText" lastClr="000000"/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300P</a:t>
                </a:r>
                <a:endParaRPr lang="en-US" altLang="ja-JP" sz="1400" dirty="0" smtClean="0">
                  <a:ln w="6350">
                    <a:solidFill>
                      <a:sysClr val="windowText" lastClr="000000"/>
                    </a:solidFill>
                    <a:prstDash val="solid"/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</p:txBody>
          </p:sp>
        </p:grpSp>
        <p:grpSp>
          <p:nvGrpSpPr>
            <p:cNvPr id="237" name="グループ化 236"/>
            <p:cNvGrpSpPr/>
            <p:nvPr/>
          </p:nvGrpSpPr>
          <p:grpSpPr>
            <a:xfrm>
              <a:off x="2214442" y="646773"/>
              <a:ext cx="1583442" cy="1407764"/>
              <a:chOff x="1271482" y="1226306"/>
              <a:chExt cx="1583442" cy="1407764"/>
            </a:xfrm>
          </p:grpSpPr>
          <p:grpSp>
            <p:nvGrpSpPr>
              <p:cNvPr id="238" name="グループ化 237"/>
              <p:cNvGrpSpPr/>
              <p:nvPr/>
            </p:nvGrpSpPr>
            <p:grpSpPr>
              <a:xfrm>
                <a:off x="1271482" y="1226306"/>
                <a:ext cx="1462193" cy="1404462"/>
                <a:chOff x="5327649" y="4746905"/>
                <a:chExt cx="1462193" cy="1478795"/>
              </a:xfrm>
            </p:grpSpPr>
            <p:grpSp>
              <p:nvGrpSpPr>
                <p:cNvPr id="240" name="グループ化 239"/>
                <p:cNvGrpSpPr/>
                <p:nvPr/>
              </p:nvGrpSpPr>
              <p:grpSpPr>
                <a:xfrm>
                  <a:off x="5327649" y="4746905"/>
                  <a:ext cx="1462193" cy="1478795"/>
                  <a:chOff x="5327649" y="2592232"/>
                  <a:chExt cx="1462193" cy="1478795"/>
                </a:xfrm>
              </p:grpSpPr>
              <p:grpSp>
                <p:nvGrpSpPr>
                  <p:cNvPr id="244" name="グループ化 243"/>
                  <p:cNvGrpSpPr/>
                  <p:nvPr/>
                </p:nvGrpSpPr>
                <p:grpSpPr>
                  <a:xfrm>
                    <a:off x="5327649" y="2592232"/>
                    <a:ext cx="1462193" cy="1478795"/>
                    <a:chOff x="391721" y="2581564"/>
                    <a:chExt cx="1462193" cy="1478795"/>
                  </a:xfrm>
                </p:grpSpPr>
                <p:sp>
                  <p:nvSpPr>
                    <p:cNvPr id="246" name="角丸四角形 245"/>
                    <p:cNvSpPr/>
                    <p:nvPr/>
                  </p:nvSpPr>
                  <p:spPr>
                    <a:xfrm>
                      <a:off x="391721" y="2590799"/>
                      <a:ext cx="1462193" cy="1469560"/>
                    </a:xfrm>
                    <a:prstGeom prst="roundRect">
                      <a:avLst>
                        <a:gd name="adj" fmla="val 5114"/>
                      </a:avLst>
                    </a:prstGeom>
                    <a:noFill/>
                    <a:ln w="28575">
                      <a:solidFill>
                        <a:srgbClr val="759E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>
                        <a:ln w="6350">
                          <a:solidFill>
                            <a:schemeClr val="tx1"/>
                          </a:solidFill>
                        </a:ln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p:txBody>
                </p:sp>
                <p:sp>
                  <p:nvSpPr>
                    <p:cNvPr id="247" name="角丸四角形 246"/>
                    <p:cNvSpPr/>
                    <p:nvPr/>
                  </p:nvSpPr>
                  <p:spPr>
                    <a:xfrm>
                      <a:off x="391721" y="2581564"/>
                      <a:ext cx="1462193" cy="366304"/>
                    </a:xfrm>
                    <a:prstGeom prst="roundRect">
                      <a:avLst>
                        <a:gd name="adj" fmla="val 0"/>
                      </a:avLst>
                    </a:prstGeom>
                    <a:solidFill>
                      <a:srgbClr val="99CC00"/>
                    </a:solidFill>
                    <a:ln w="28575">
                      <a:solidFill>
                        <a:srgbClr val="759E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>
                        <a:ln w="6350">
                          <a:solidFill>
                            <a:schemeClr val="tx1"/>
                          </a:solidFill>
                        </a:ln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p:txBody>
                </p:sp>
              </p:grpSp>
              <p:sp>
                <p:nvSpPr>
                  <p:cNvPr id="245" name="正方形/長方形 244"/>
                  <p:cNvSpPr/>
                  <p:nvPr/>
                </p:nvSpPr>
                <p:spPr>
                  <a:xfrm>
                    <a:off x="5579068" y="2634164"/>
                    <a:ext cx="990977" cy="32406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lIns="91440" tIns="45720" rIns="91440" bIns="45720">
                    <a:spAutoFit/>
                  </a:bodyPr>
                  <a:lstStyle/>
                  <a:p>
                    <a:r>
                      <a:rPr lang="ja-JP" altLang="en-US" sz="1400" dirty="0" smtClean="0">
                        <a:ln w="6350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rPr>
                      <a:t>歩数</a:t>
                    </a:r>
                    <a:r>
                      <a:rPr lang="ja-JP" altLang="en-US" sz="1100" dirty="0" smtClean="0">
                        <a:ln w="6350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rPr>
                      <a:t>ポイント</a:t>
                    </a:r>
                    <a:endParaRPr lang="en-US" altLang="ja-JP" sz="1100" dirty="0" smtClean="0">
                      <a:ln w="6350">
                        <a:solidFill>
                          <a:schemeClr val="bg1"/>
                        </a:solidFill>
                        <a:prstDash val="solid"/>
                      </a:ln>
                      <a:solidFill>
                        <a:schemeClr val="bg1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endParaRPr>
                  </a:p>
                </p:txBody>
              </p:sp>
            </p:grpSp>
            <p:sp>
              <p:nvSpPr>
                <p:cNvPr id="241" name="テキスト ボックス 240"/>
                <p:cNvSpPr txBox="1"/>
                <p:nvPr/>
              </p:nvSpPr>
              <p:spPr>
                <a:xfrm>
                  <a:off x="5429283" y="5168381"/>
                  <a:ext cx="1274982" cy="31884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98719" tIns="49359" rIns="98719" bIns="49359" rtlCol="0">
                  <a:spAutoFit/>
                </a:bodyPr>
                <a:lstStyle/>
                <a:p>
                  <a:pPr>
                    <a:lnSpc>
                      <a:spcPct val="120000"/>
                    </a:lnSpc>
                    <a:buClr>
                      <a:srgbClr val="F28104"/>
                    </a:buClr>
                  </a:pPr>
                  <a:r>
                    <a:rPr lang="ja-JP" altLang="en-US" sz="1100" dirty="0" smtClean="0">
                      <a:ln w="6350">
                        <a:solidFill>
                          <a:srgbClr val="548235"/>
                        </a:solidFill>
                        <a:prstDash val="solid"/>
                      </a:ln>
                      <a:solidFill>
                        <a:srgbClr val="548235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毎日</a:t>
                  </a:r>
                  <a:r>
                    <a:rPr lang="en-US" altLang="ja-JP" sz="1100" dirty="0" smtClean="0">
                      <a:ln w="6350">
                        <a:solidFill>
                          <a:srgbClr val="548235"/>
                        </a:solidFill>
                        <a:prstDash val="solid"/>
                      </a:ln>
                      <a:solidFill>
                        <a:srgbClr val="548235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5,000</a:t>
                  </a:r>
                  <a:r>
                    <a:rPr lang="ja-JP" altLang="en-US" sz="1100" dirty="0" err="1" smtClean="0">
                      <a:ln w="6350">
                        <a:solidFill>
                          <a:srgbClr val="548235"/>
                        </a:solidFill>
                        <a:prstDash val="solid"/>
                      </a:ln>
                      <a:solidFill>
                        <a:srgbClr val="548235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歩歩</a:t>
                  </a:r>
                  <a:r>
                    <a:rPr lang="ja-JP" altLang="en-US" sz="1100" dirty="0" smtClean="0">
                      <a:ln w="6350">
                        <a:solidFill>
                          <a:srgbClr val="548235"/>
                        </a:solidFill>
                        <a:prstDash val="solid"/>
                      </a:ln>
                      <a:solidFill>
                        <a:srgbClr val="548235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く</a:t>
                  </a:r>
                  <a:endParaRPr lang="en-US" altLang="ja-JP" sz="1100" dirty="0">
                    <a:ln w="6350">
                      <a:solidFill>
                        <a:srgbClr val="548235"/>
                      </a:solidFill>
                      <a:prstDash val="solid"/>
                    </a:ln>
                    <a:solidFill>
                      <a:srgbClr val="548235"/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endParaRPr>
                </a:p>
              </p:txBody>
            </p:sp>
            <p:cxnSp>
              <p:nvCxnSpPr>
                <p:cNvPr id="242" name="直線コネクタ 241"/>
                <p:cNvCxnSpPr/>
                <p:nvPr/>
              </p:nvCxnSpPr>
              <p:spPr>
                <a:xfrm>
                  <a:off x="5402235" y="5477993"/>
                  <a:ext cx="1301170" cy="0"/>
                </a:xfrm>
                <a:prstGeom prst="line">
                  <a:avLst/>
                </a:prstGeom>
                <a:ln w="19050">
                  <a:solidFill>
                    <a:srgbClr val="759E00"/>
                  </a:solidFill>
                  <a:prstDash val="sysDot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43" name="テキスト ボックス 242"/>
                <p:cNvSpPr txBox="1"/>
                <p:nvPr/>
              </p:nvSpPr>
              <p:spPr>
                <a:xfrm>
                  <a:off x="5340503" y="5440420"/>
                  <a:ext cx="879004" cy="49383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lIns="98719" tIns="49359" rIns="98719" bIns="49359" rtlCol="0">
                  <a:spAutoFit/>
                </a:bodyPr>
                <a:lstStyle/>
                <a:p>
                  <a:pPr algn="ctr">
                    <a:buClr>
                      <a:srgbClr val="F28104"/>
                    </a:buClr>
                  </a:pPr>
                  <a:r>
                    <a:rPr lang="en-US" altLang="ja-JP" sz="1050" dirty="0" smtClean="0">
                      <a:ln w="6350">
                        <a:solidFill>
                          <a:sysClr val="windowText" lastClr="000000"/>
                        </a:solidFill>
                        <a:prstDash val="solid"/>
                      </a:ln>
                      <a:solidFill>
                        <a:sysClr val="windowText" lastClr="000000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1</a:t>
                  </a:r>
                  <a:r>
                    <a:rPr lang="ja-JP" altLang="en-US" sz="1050" dirty="0" smtClean="0">
                      <a:ln w="6350">
                        <a:solidFill>
                          <a:sysClr val="windowText" lastClr="000000"/>
                        </a:solidFill>
                        <a:prstDash val="solid"/>
                      </a:ln>
                      <a:solidFill>
                        <a:sysClr val="windowText" lastClr="000000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日</a:t>
                  </a:r>
                  <a:r>
                    <a:rPr lang="en-US" altLang="ja-JP" sz="1200" dirty="0" smtClean="0">
                      <a:ln w="6350">
                        <a:solidFill>
                          <a:sysClr val="windowText" lastClr="000000"/>
                        </a:solidFill>
                        <a:prstDash val="solid"/>
                      </a:ln>
                      <a:solidFill>
                        <a:sysClr val="windowText" lastClr="000000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20</a:t>
                  </a:r>
                  <a:r>
                    <a:rPr lang="en-US" altLang="ja-JP" sz="1000" dirty="0" smtClean="0">
                      <a:ln w="6350">
                        <a:solidFill>
                          <a:sysClr val="windowText" lastClr="000000"/>
                        </a:solidFill>
                        <a:prstDash val="solid"/>
                      </a:ln>
                      <a:solidFill>
                        <a:sysClr val="windowText" lastClr="000000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P </a:t>
                  </a:r>
                </a:p>
                <a:p>
                  <a:pPr algn="ctr">
                    <a:buClr>
                      <a:srgbClr val="F28104"/>
                    </a:buClr>
                  </a:pPr>
                  <a:r>
                    <a:rPr lang="ja-JP" altLang="en-US" sz="1000" dirty="0" smtClean="0">
                      <a:ln w="6350">
                        <a:solidFill>
                          <a:sysClr val="windowText" lastClr="000000"/>
                        </a:solidFill>
                        <a:prstDash val="solid"/>
                      </a:ln>
                      <a:solidFill>
                        <a:sysClr val="windowText" lastClr="000000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週</a:t>
                  </a:r>
                  <a:r>
                    <a:rPr lang="en-US" altLang="ja-JP" sz="1200" dirty="0" smtClean="0">
                      <a:ln w="6350">
                        <a:solidFill>
                          <a:sysClr val="windowText" lastClr="000000"/>
                        </a:solidFill>
                        <a:prstDash val="solid"/>
                      </a:ln>
                      <a:solidFill>
                        <a:sysClr val="windowText" lastClr="000000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25</a:t>
                  </a:r>
                  <a:r>
                    <a:rPr lang="en-US" altLang="ja-JP" sz="1000" dirty="0" smtClean="0">
                      <a:ln w="6350">
                        <a:solidFill>
                          <a:sysClr val="windowText" lastClr="000000"/>
                        </a:solidFill>
                        <a:prstDash val="solid"/>
                      </a:ln>
                      <a:solidFill>
                        <a:sysClr val="windowText" lastClr="000000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P</a:t>
                  </a:r>
                </a:p>
              </p:txBody>
            </p:sp>
          </p:grpSp>
          <p:sp>
            <p:nvSpPr>
              <p:cNvPr id="239" name="テキスト ボックス 238"/>
              <p:cNvSpPr txBox="1"/>
              <p:nvPr/>
            </p:nvSpPr>
            <p:spPr>
              <a:xfrm>
                <a:off x="1311444" y="2238922"/>
                <a:ext cx="1543480" cy="39514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8719" tIns="49359" rIns="98719" bIns="49359" rtlCol="0">
                <a:spAutoFit/>
              </a:bodyPr>
              <a:lstStyle/>
              <a:p>
                <a:pPr algn="ctr">
                  <a:lnSpc>
                    <a:spcPct val="120000"/>
                  </a:lnSpc>
                  <a:buClr>
                    <a:srgbClr val="F28104"/>
                  </a:buClr>
                </a:pPr>
                <a:r>
                  <a:rPr lang="ja-JP" altLang="en-US" sz="1100" dirty="0" smtClean="0">
                    <a:ln w="6350">
                      <a:solidFill>
                        <a:sysClr val="windowText" lastClr="000000"/>
                      </a:solidFill>
                      <a:prstDash val="solid"/>
                    </a:ln>
                    <a:solidFill>
                      <a:sysClr val="windowText" lastClr="000000"/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＝ 最大</a:t>
                </a:r>
                <a:r>
                  <a:rPr lang="en-US" altLang="ja-JP" sz="1600" dirty="0">
                    <a:ln w="6350">
                      <a:solidFill>
                        <a:sysClr val="windowText" lastClr="000000"/>
                      </a:solidFill>
                      <a:prstDash val="solid"/>
                    </a:ln>
                    <a:solidFill>
                      <a:sysClr val="windowText" lastClr="000000"/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5,800</a:t>
                </a:r>
                <a:r>
                  <a:rPr lang="en-US" altLang="ja-JP" sz="1100" dirty="0" smtClean="0">
                    <a:ln w="6350">
                      <a:solidFill>
                        <a:sysClr val="windowText" lastClr="000000"/>
                      </a:solidFill>
                      <a:prstDash val="solid"/>
                    </a:ln>
                    <a:solidFill>
                      <a:sysClr val="windowText" lastClr="000000"/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P</a:t>
                </a:r>
              </a:p>
            </p:txBody>
          </p:sp>
        </p:grpSp>
        <p:grpSp>
          <p:nvGrpSpPr>
            <p:cNvPr id="11" name="グループ化 10"/>
            <p:cNvGrpSpPr/>
            <p:nvPr/>
          </p:nvGrpSpPr>
          <p:grpSpPr>
            <a:xfrm>
              <a:off x="226886" y="607121"/>
              <a:ext cx="1657190" cy="1435343"/>
              <a:chOff x="152242" y="1602959"/>
              <a:chExt cx="1657190" cy="1435343"/>
            </a:xfrm>
          </p:grpSpPr>
          <p:grpSp>
            <p:nvGrpSpPr>
              <p:cNvPr id="9" name="グループ化 8"/>
              <p:cNvGrpSpPr/>
              <p:nvPr/>
            </p:nvGrpSpPr>
            <p:grpSpPr>
              <a:xfrm>
                <a:off x="179860" y="1602959"/>
                <a:ext cx="1543480" cy="1435343"/>
                <a:chOff x="1239020" y="1195425"/>
                <a:chExt cx="1543480" cy="1435343"/>
              </a:xfrm>
            </p:grpSpPr>
            <p:grpSp>
              <p:nvGrpSpPr>
                <p:cNvPr id="165" name="グループ化 164"/>
                <p:cNvGrpSpPr/>
                <p:nvPr/>
              </p:nvGrpSpPr>
              <p:grpSpPr>
                <a:xfrm>
                  <a:off x="1271481" y="1195425"/>
                  <a:ext cx="1476000" cy="1435343"/>
                  <a:chOff x="5327648" y="2559716"/>
                  <a:chExt cx="1476000" cy="1511311"/>
                </a:xfrm>
              </p:grpSpPr>
              <p:grpSp>
                <p:nvGrpSpPr>
                  <p:cNvPr id="199" name="グループ化 198"/>
                  <p:cNvGrpSpPr/>
                  <p:nvPr/>
                </p:nvGrpSpPr>
                <p:grpSpPr>
                  <a:xfrm>
                    <a:off x="5327648" y="2589165"/>
                    <a:ext cx="1476000" cy="1481862"/>
                    <a:chOff x="391720" y="2578497"/>
                    <a:chExt cx="1476000" cy="1481862"/>
                  </a:xfrm>
                </p:grpSpPr>
                <p:sp>
                  <p:nvSpPr>
                    <p:cNvPr id="201" name="角丸四角形 200"/>
                    <p:cNvSpPr/>
                    <p:nvPr/>
                  </p:nvSpPr>
                  <p:spPr>
                    <a:xfrm>
                      <a:off x="391721" y="2590799"/>
                      <a:ext cx="1475999" cy="1469560"/>
                    </a:xfrm>
                    <a:prstGeom prst="roundRect">
                      <a:avLst>
                        <a:gd name="adj" fmla="val 5114"/>
                      </a:avLst>
                    </a:prstGeom>
                    <a:solidFill>
                      <a:schemeClr val="bg1"/>
                    </a:solidFill>
                    <a:ln w="28575">
                      <a:solidFill>
                        <a:srgbClr val="759E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>
                        <a:ln w="6350">
                          <a:solidFill>
                            <a:schemeClr val="tx1"/>
                          </a:solidFill>
                        </a:ln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p:txBody>
                </p:sp>
                <p:sp>
                  <p:nvSpPr>
                    <p:cNvPr id="202" name="角丸四角形 201"/>
                    <p:cNvSpPr/>
                    <p:nvPr/>
                  </p:nvSpPr>
                  <p:spPr>
                    <a:xfrm>
                      <a:off x="391720" y="2578497"/>
                      <a:ext cx="1476000" cy="379054"/>
                    </a:xfrm>
                    <a:prstGeom prst="roundRect">
                      <a:avLst>
                        <a:gd name="adj" fmla="val 0"/>
                      </a:avLst>
                    </a:prstGeom>
                    <a:solidFill>
                      <a:srgbClr val="759E00"/>
                    </a:solidFill>
                    <a:ln w="28575">
                      <a:solidFill>
                        <a:srgbClr val="759E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>
                        <a:ln w="6350">
                          <a:solidFill>
                            <a:schemeClr val="tx1"/>
                          </a:solidFill>
                        </a:ln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p:txBody>
                </p:sp>
              </p:grpSp>
              <p:sp>
                <p:nvSpPr>
                  <p:cNvPr id="200" name="正方形/長方形 199"/>
                  <p:cNvSpPr/>
                  <p:nvPr/>
                </p:nvSpPr>
                <p:spPr>
                  <a:xfrm>
                    <a:off x="5408983" y="2559716"/>
                    <a:ext cx="1206331" cy="453692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lIns="91440" tIns="45720" rIns="91440" bIns="45720">
                    <a:spAutoFit/>
                  </a:bodyPr>
                  <a:lstStyle/>
                  <a:p>
                    <a:pPr algn="ctr"/>
                    <a:r>
                      <a:rPr lang="ja-JP" altLang="en-US" sz="1100" dirty="0" smtClean="0">
                        <a:ln w="6350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rPr>
                      <a:t>ポイント</a:t>
                    </a:r>
                    <a:endParaRPr lang="en-US" altLang="ja-JP" sz="1100" dirty="0" smtClean="0">
                      <a:ln w="6350">
                        <a:solidFill>
                          <a:schemeClr val="bg1"/>
                        </a:solidFill>
                        <a:prstDash val="solid"/>
                      </a:ln>
                      <a:solidFill>
                        <a:schemeClr val="bg1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endParaRPr>
                  </a:p>
                  <a:p>
                    <a:pPr algn="ctr"/>
                    <a:r>
                      <a:rPr lang="ja-JP" altLang="en-US" sz="1100" dirty="0">
                        <a:ln w="6350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bg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rPr>
                      <a:t>シミュレーション</a:t>
                    </a:r>
                    <a:endParaRPr lang="en-US" altLang="ja-JP" sz="1100" dirty="0" smtClean="0">
                      <a:ln w="6350">
                        <a:solidFill>
                          <a:schemeClr val="bg1"/>
                        </a:solidFill>
                        <a:prstDash val="solid"/>
                      </a:ln>
                      <a:solidFill>
                        <a:schemeClr val="bg1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endParaRPr>
                  </a:p>
                </p:txBody>
              </p:sp>
            </p:grpSp>
            <p:sp>
              <p:nvSpPr>
                <p:cNvPr id="214" name="テキスト ボックス 213"/>
                <p:cNvSpPr txBox="1"/>
                <p:nvPr/>
              </p:nvSpPr>
              <p:spPr>
                <a:xfrm>
                  <a:off x="1239020" y="2007909"/>
                  <a:ext cx="1543480" cy="39514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lIns="98719" tIns="49359" rIns="98719" bIns="49359" rtlCol="0">
                  <a:spAutoFit/>
                </a:bodyPr>
                <a:lstStyle/>
                <a:p>
                  <a:pPr algn="ctr">
                    <a:lnSpc>
                      <a:spcPct val="120000"/>
                    </a:lnSpc>
                    <a:buClr>
                      <a:srgbClr val="F28104"/>
                    </a:buClr>
                  </a:pPr>
                  <a:r>
                    <a:rPr lang="ja-JP" altLang="en-US" sz="1100" dirty="0" smtClean="0">
                      <a:ln w="6350">
                        <a:solidFill>
                          <a:srgbClr val="C00000"/>
                        </a:solidFill>
                        <a:prstDash val="solid"/>
                      </a:ln>
                      <a:solidFill>
                        <a:srgbClr val="C00000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最大</a:t>
                  </a:r>
                  <a:r>
                    <a:rPr lang="en-US" altLang="ja-JP" sz="1600" dirty="0">
                      <a:ln w="6350">
                        <a:solidFill>
                          <a:srgbClr val="C00000"/>
                        </a:solidFill>
                        <a:prstDash val="solid"/>
                      </a:ln>
                      <a:solidFill>
                        <a:srgbClr val="C00000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6,420</a:t>
                  </a:r>
                  <a:r>
                    <a:rPr lang="en-US" altLang="ja-JP" sz="1100" dirty="0" smtClean="0">
                      <a:ln w="6350">
                        <a:solidFill>
                          <a:srgbClr val="C00000"/>
                        </a:solidFill>
                        <a:prstDash val="solid"/>
                      </a:ln>
                      <a:solidFill>
                        <a:srgbClr val="C00000"/>
                      </a:solidFill>
                      <a:latin typeface="UD デジタル 教科書体 NK-R" panose="02020400000000000000" pitchFamily="18" charset="-128"/>
                      <a:ea typeface="UD デジタル 教科書体 NK-R" panose="02020400000000000000" pitchFamily="18" charset="-128"/>
                    </a:rPr>
                    <a:t>P</a:t>
                  </a:r>
                  <a:endParaRPr lang="en-US" altLang="ja-JP" sz="250" dirty="0" smtClean="0">
                    <a:ln w="6350">
                      <a:solidFill>
                        <a:srgbClr val="C00000"/>
                      </a:solidFill>
                      <a:prstDash val="solid"/>
                    </a:ln>
                    <a:solidFill>
                      <a:srgbClr val="C00000"/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endParaRPr>
                </a:p>
              </p:txBody>
            </p:sp>
          </p:grpSp>
          <p:sp>
            <p:nvSpPr>
              <p:cNvPr id="248" name="テキスト ボックス 247"/>
              <p:cNvSpPr txBox="1"/>
              <p:nvPr/>
            </p:nvSpPr>
            <p:spPr>
              <a:xfrm>
                <a:off x="152242" y="2243641"/>
                <a:ext cx="1113996" cy="30281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8719" tIns="49359" rIns="98719" bIns="49359" rtlCol="0">
                <a:spAutoFit/>
              </a:bodyPr>
              <a:lstStyle/>
              <a:p>
                <a:pPr algn="ctr">
                  <a:lnSpc>
                    <a:spcPct val="120000"/>
                  </a:lnSpc>
                  <a:buClr>
                    <a:srgbClr val="F28104"/>
                  </a:buClr>
                </a:pPr>
                <a:r>
                  <a:rPr lang="ja-JP" altLang="en-US" sz="1100" dirty="0">
                    <a:ln w="6350">
                      <a:solidFill>
                        <a:sysClr val="windowText" lastClr="000000"/>
                      </a:solidFill>
                      <a:prstDash val="solid"/>
                    </a:ln>
                    <a:solidFill>
                      <a:sysClr val="windowText" lastClr="000000"/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右</a:t>
                </a:r>
                <a:r>
                  <a:rPr lang="ja-JP" altLang="en-US" sz="1100" dirty="0" smtClean="0">
                    <a:ln w="6350">
                      <a:solidFill>
                        <a:sysClr val="windowText" lastClr="000000"/>
                      </a:solidFill>
                      <a:prstDash val="solid"/>
                    </a:ln>
                    <a:solidFill>
                      <a:sysClr val="windowText" lastClr="000000"/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の取組で</a:t>
                </a:r>
                <a:endParaRPr lang="en-US" altLang="ja-JP" sz="250" dirty="0" smtClean="0">
                  <a:ln w="6350">
                    <a:solidFill>
                      <a:sysClr val="windowText" lastClr="000000"/>
                    </a:solidFill>
                    <a:prstDash val="solid"/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</p:txBody>
          </p:sp>
          <p:sp>
            <p:nvSpPr>
              <p:cNvPr id="249" name="テキスト ボックス 248"/>
              <p:cNvSpPr txBox="1"/>
              <p:nvPr/>
            </p:nvSpPr>
            <p:spPr>
              <a:xfrm>
                <a:off x="695436" y="2719593"/>
                <a:ext cx="1113996" cy="30281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8719" tIns="49359" rIns="98719" bIns="49359" rtlCol="0">
                <a:spAutoFit/>
              </a:bodyPr>
              <a:lstStyle/>
              <a:p>
                <a:pPr algn="ctr">
                  <a:lnSpc>
                    <a:spcPct val="120000"/>
                  </a:lnSpc>
                  <a:buClr>
                    <a:srgbClr val="F28104"/>
                  </a:buClr>
                </a:pPr>
                <a:r>
                  <a:rPr lang="ja-JP" altLang="en-US" sz="1100" dirty="0" smtClean="0">
                    <a:ln w="6350">
                      <a:solidFill>
                        <a:sysClr val="windowText" lastClr="000000"/>
                      </a:solidFill>
                      <a:prstDash val="solid"/>
                    </a:ln>
                    <a:solidFill>
                      <a:sysClr val="windowText" lastClr="000000"/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が貯まる</a:t>
                </a:r>
                <a:endParaRPr lang="en-US" altLang="ja-JP" sz="250" dirty="0" smtClean="0">
                  <a:ln w="6350">
                    <a:solidFill>
                      <a:sysClr val="windowText" lastClr="000000"/>
                    </a:solidFill>
                    <a:prstDash val="solid"/>
                  </a:ln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</p:txBody>
          </p:sp>
        </p:grpSp>
        <p:sp>
          <p:nvSpPr>
            <p:cNvPr id="12" name="等号 11"/>
            <p:cNvSpPr/>
            <p:nvPr/>
          </p:nvSpPr>
          <p:spPr>
            <a:xfrm>
              <a:off x="1830858" y="1185209"/>
              <a:ext cx="304967" cy="314766"/>
            </a:xfrm>
            <a:prstGeom prst="mathEqual">
              <a:avLst>
                <a:gd name="adj1" fmla="val 23520"/>
                <a:gd name="adj2" fmla="val 17757"/>
              </a:avLst>
            </a:prstGeom>
            <a:solidFill>
              <a:schemeClr val="bg1"/>
            </a:solidFill>
            <a:ln w="28575">
              <a:solidFill>
                <a:srgbClr val="759E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13" name="加算 12"/>
            <p:cNvSpPr/>
            <p:nvPr/>
          </p:nvSpPr>
          <p:spPr>
            <a:xfrm>
              <a:off x="3728326" y="1176585"/>
              <a:ext cx="342857" cy="323542"/>
            </a:xfrm>
            <a:prstGeom prst="mathPlus">
              <a:avLst/>
            </a:prstGeom>
            <a:noFill/>
            <a:ln w="28575">
              <a:solidFill>
                <a:srgbClr val="759E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n w="6350">
                  <a:solidFill>
                    <a:schemeClr val="tx1"/>
                  </a:solidFill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250" name="加算 249"/>
            <p:cNvSpPr/>
            <p:nvPr/>
          </p:nvSpPr>
          <p:spPr>
            <a:xfrm>
              <a:off x="5642691" y="1157697"/>
              <a:ext cx="342857" cy="323542"/>
            </a:xfrm>
            <a:prstGeom prst="mathPlus">
              <a:avLst/>
            </a:prstGeom>
            <a:noFill/>
            <a:ln w="28575">
              <a:solidFill>
                <a:srgbClr val="759E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n w="6350">
                  <a:solidFill>
                    <a:schemeClr val="tx1"/>
                  </a:solidFill>
                </a:ln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  <p:sp>
          <p:nvSpPr>
            <p:cNvPr id="69" name="テキスト ボックス 68"/>
            <p:cNvSpPr txBox="1"/>
            <p:nvPr/>
          </p:nvSpPr>
          <p:spPr>
            <a:xfrm>
              <a:off x="2807459" y="1391949"/>
              <a:ext cx="879004" cy="29358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8719" tIns="49359" rIns="98719" bIns="49359" rtlCol="0">
              <a:spAutoFit/>
            </a:bodyPr>
            <a:lstStyle/>
            <a:p>
              <a:pPr algn="ctr">
                <a:lnSpc>
                  <a:spcPct val="120000"/>
                </a:lnSpc>
                <a:buClr>
                  <a:srgbClr val="F28104"/>
                </a:buClr>
              </a:pPr>
              <a:r>
                <a:rPr lang="en-US" altLang="ja-JP" sz="1050" dirty="0" smtClean="0">
                  <a:ln w="6350">
                    <a:solidFill>
                      <a:sysClr val="windowText" lastClr="000000"/>
                    </a:solidFill>
                    <a:prstDash val="solid"/>
                  </a:ln>
                  <a:solidFill>
                    <a:sysClr val="windowText" lastClr="000000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×8</a:t>
              </a:r>
              <a:r>
                <a:rPr lang="ja-JP" altLang="en-US" sz="1050" dirty="0" smtClean="0">
                  <a:ln w="6350">
                    <a:solidFill>
                      <a:sysClr val="windowText" lastClr="000000"/>
                    </a:solidFill>
                    <a:prstDash val="solid"/>
                  </a:ln>
                  <a:solidFill>
                    <a:sysClr val="windowText" lastClr="000000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か月</a:t>
              </a:r>
              <a:endParaRPr lang="en-US" altLang="ja-JP" sz="1050" dirty="0" smtClean="0">
                <a:ln w="635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</p:txBody>
        </p:sp>
      </p:grpSp>
      <p:pic>
        <p:nvPicPr>
          <p:cNvPr id="8" name="図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941" y="10056166"/>
            <a:ext cx="712912" cy="712912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5186" y="10066227"/>
            <a:ext cx="620628" cy="620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01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.pptx" id="{F6E1D3B8-69C0-46E4-BE5F-C18E0AA8B326}" vid="{F4B26EC3-B720-4530-B2EC-1BF155A21400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</Template>
  <TotalTime>0</TotalTime>
  <Words>1142</Words>
  <Application>Microsoft Office PowerPoint</Application>
  <PresentationFormat>ユーザー設定</PresentationFormat>
  <Paragraphs>182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UD デジタル 教科書体 NK-R</vt:lpstr>
      <vt:lpstr>Arial</vt:lpstr>
      <vt:lpstr>Calibri</vt:lpstr>
      <vt:lpstr>Calibri Light</vt:lpstr>
      <vt:lpstr>2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2013-07-04T10:42:14Z</dcterms:created>
  <dcterms:modified xsi:type="dcterms:W3CDTF">2026-03-05T06:16:35Z</dcterms:modified>
</cp:coreProperties>
</file>