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6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40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68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91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2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74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37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60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2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31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74258-E868-4A5B-9E1D-D901782D2BE7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D5F21-3CCC-459A-AA52-C5137C81D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90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下矢印 137"/>
          <p:cNvSpPr/>
          <p:nvPr/>
        </p:nvSpPr>
        <p:spPr>
          <a:xfrm>
            <a:off x="2538852" y="1955615"/>
            <a:ext cx="340294" cy="755393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500588"/>
              </p:ext>
            </p:extLst>
          </p:nvPr>
        </p:nvGraphicFramePr>
        <p:xfrm>
          <a:off x="95534" y="515813"/>
          <a:ext cx="6554152" cy="107280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538">
                  <a:extLst>
                    <a:ext uri="{9D8B030D-6E8A-4147-A177-3AD203B41FA5}">
                      <a16:colId xmlns:a16="http://schemas.microsoft.com/office/drawing/2014/main" val="614910825"/>
                    </a:ext>
                  </a:extLst>
                </a:gridCol>
                <a:gridCol w="1638538">
                  <a:extLst>
                    <a:ext uri="{9D8B030D-6E8A-4147-A177-3AD203B41FA5}">
                      <a16:colId xmlns:a16="http://schemas.microsoft.com/office/drawing/2014/main" val="1191197894"/>
                    </a:ext>
                  </a:extLst>
                </a:gridCol>
                <a:gridCol w="1638538">
                  <a:extLst>
                    <a:ext uri="{9D8B030D-6E8A-4147-A177-3AD203B41FA5}">
                      <a16:colId xmlns:a16="http://schemas.microsoft.com/office/drawing/2014/main" val="256355333"/>
                    </a:ext>
                  </a:extLst>
                </a:gridCol>
                <a:gridCol w="1638538">
                  <a:extLst>
                    <a:ext uri="{9D8B030D-6E8A-4147-A177-3AD203B41FA5}">
                      <a16:colId xmlns:a16="http://schemas.microsoft.com/office/drawing/2014/main" val="3518153764"/>
                    </a:ext>
                  </a:extLst>
                </a:gridCol>
              </a:tblGrid>
              <a:tr h="4122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被保険者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介護支援専門員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福祉用具販売事業者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保険者（福祉課）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8533695"/>
                  </a:ext>
                </a:extLst>
              </a:tr>
              <a:tr h="10315802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726742"/>
                  </a:ext>
                </a:extLst>
              </a:tr>
            </a:tbl>
          </a:graphicData>
        </a:graphic>
      </p:graphicFrame>
      <p:sp>
        <p:nvSpPr>
          <p:cNvPr id="4" name="フローチャート: 複数書類 3"/>
          <p:cNvSpPr/>
          <p:nvPr/>
        </p:nvSpPr>
        <p:spPr>
          <a:xfrm>
            <a:off x="3534259" y="1517609"/>
            <a:ext cx="1242297" cy="711656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3" dirty="0" smtClean="0"/>
              <a:t>見積書・</a:t>
            </a:r>
            <a:endParaRPr lang="en-US" altLang="ja-JP" sz="1013" dirty="0" smtClean="0"/>
          </a:p>
          <a:p>
            <a:pPr algn="ctr"/>
            <a:r>
              <a:rPr lang="ja-JP" altLang="en-US" sz="1013" dirty="0" smtClean="0"/>
              <a:t>パンフレット</a:t>
            </a:r>
            <a:endParaRPr lang="ja-JP" altLang="en-US" sz="1013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37489" y="146481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介護保険福祉用具購入費受領委任払いフロー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154" y="1228298"/>
            <a:ext cx="1323319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福祉用具購入相談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29482" y="1524729"/>
            <a:ext cx="1018433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福祉用具の購入検討</a:t>
            </a:r>
            <a:endParaRPr kumimoji="1" lang="ja-JP" altLang="en-US" sz="11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0465" y="2050333"/>
            <a:ext cx="1323319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見積書・</a:t>
            </a:r>
            <a:endParaRPr lang="en-US" altLang="ja-JP" sz="1100" dirty="0"/>
          </a:p>
          <a:p>
            <a:pPr algn="ctr"/>
            <a:r>
              <a:rPr lang="ja-JP" altLang="en-US" sz="1100" dirty="0" smtClean="0"/>
              <a:t>パンフレット</a:t>
            </a:r>
            <a:endParaRPr lang="ja-JP" altLang="en-US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0465" y="2850552"/>
            <a:ext cx="1323319" cy="1277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受領委任払いの事前承認申請</a:t>
            </a:r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ja-JP" altLang="en-US" sz="1100" dirty="0"/>
          </a:p>
        </p:txBody>
      </p:sp>
      <p:sp>
        <p:nvSpPr>
          <p:cNvPr id="11" name="フローチャート: 複数書類 10"/>
          <p:cNvSpPr/>
          <p:nvPr/>
        </p:nvSpPr>
        <p:spPr>
          <a:xfrm>
            <a:off x="225809" y="3337343"/>
            <a:ext cx="1242297" cy="711656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dirty="0" smtClean="0"/>
              <a:t>・申請書</a:t>
            </a:r>
            <a:endParaRPr lang="en-US" altLang="ja-JP" sz="900" dirty="0" smtClean="0"/>
          </a:p>
          <a:p>
            <a:r>
              <a:rPr lang="ja-JP" altLang="en-US" sz="900" dirty="0" smtClean="0"/>
              <a:t>・見積書</a:t>
            </a:r>
            <a:endParaRPr lang="en-US" altLang="ja-JP" sz="900" dirty="0" smtClean="0"/>
          </a:p>
          <a:p>
            <a:r>
              <a:rPr lang="ja-JP" altLang="en-US" sz="900" dirty="0" smtClean="0"/>
              <a:t>・パンフレット</a:t>
            </a:r>
            <a:endParaRPr lang="ja-JP" altLang="en-US" sz="9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72242" y="2778542"/>
            <a:ext cx="1323319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受領委任</a:t>
            </a:r>
            <a:r>
              <a:rPr kumimoji="1" lang="ja-JP" altLang="en-US" sz="1100" dirty="0" smtClean="0"/>
              <a:t>払い申請書</a:t>
            </a:r>
            <a:r>
              <a:rPr kumimoji="1" lang="ja-JP" altLang="en-US" sz="1100" dirty="0" smtClean="0"/>
              <a:t>の受理・審査</a:t>
            </a:r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5297" y="5228100"/>
            <a:ext cx="1323319" cy="677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福祉用具納品依頼</a:t>
            </a:r>
            <a:endParaRPr kumimoji="1" lang="en-US" altLang="ja-JP" sz="1100" dirty="0" smtClean="0"/>
          </a:p>
          <a:p>
            <a:pPr algn="ctr"/>
            <a:r>
              <a:rPr kumimoji="1" lang="ja-JP" altLang="en-US" sz="900" dirty="0" smtClean="0"/>
              <a:t>（介護支援専門員、販売事業者に承認通知書を提示）</a:t>
            </a:r>
            <a:endParaRPr kumimoji="1" lang="ja-JP" altLang="en-US" sz="9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34259" y="5462482"/>
            <a:ext cx="1323319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福祉用具受注</a:t>
            </a:r>
            <a:endParaRPr kumimoji="1" lang="ja-JP" altLang="en-US" sz="11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34259" y="6046801"/>
            <a:ext cx="1323319" cy="1277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福祉用具納品及び費用請求</a:t>
            </a:r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ja-JP" altLang="en-US" sz="1100" dirty="0"/>
          </a:p>
        </p:txBody>
      </p:sp>
      <p:sp>
        <p:nvSpPr>
          <p:cNvPr id="19" name="フローチャート: 複数書類 18"/>
          <p:cNvSpPr/>
          <p:nvPr/>
        </p:nvSpPr>
        <p:spPr>
          <a:xfrm>
            <a:off x="3574768" y="6508302"/>
            <a:ext cx="1242297" cy="711656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3" dirty="0" smtClean="0"/>
              <a:t>費用請求</a:t>
            </a:r>
            <a:endParaRPr lang="ja-JP" altLang="en-US" sz="1013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5809" y="6278337"/>
            <a:ext cx="1323319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福祉用具受領・確認・費用支払い</a:t>
            </a:r>
            <a:endParaRPr kumimoji="1" lang="en-US" altLang="ja-JP" sz="1100" dirty="0" smtClean="0"/>
          </a:p>
          <a:p>
            <a:r>
              <a:rPr kumimoji="1" lang="ja-JP" altLang="en-US" sz="1000" dirty="0" smtClean="0"/>
              <a:t>（１割～３割＋保険対象外）</a:t>
            </a:r>
            <a:endParaRPr kumimoji="1" lang="ja-JP" altLang="en-US" sz="1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5315" y="7463325"/>
            <a:ext cx="1323319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購入費支払い</a:t>
            </a:r>
            <a:endParaRPr kumimoji="1" lang="ja-JP" altLang="en-US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33553" y="7598904"/>
            <a:ext cx="1323319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購入費受領</a:t>
            </a:r>
            <a:endParaRPr kumimoji="1" lang="ja-JP" altLang="en-US" sz="1100" dirty="0"/>
          </a:p>
        </p:txBody>
      </p:sp>
      <p:sp>
        <p:nvSpPr>
          <p:cNvPr id="23" name="フローチャート: 複数書類 22"/>
          <p:cNvSpPr/>
          <p:nvPr/>
        </p:nvSpPr>
        <p:spPr>
          <a:xfrm>
            <a:off x="3533553" y="8133879"/>
            <a:ext cx="1242297" cy="711656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3" dirty="0" smtClean="0"/>
              <a:t>領収証等発行</a:t>
            </a:r>
            <a:endParaRPr lang="ja-JP" altLang="en-US" sz="1013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4530" y="8465806"/>
            <a:ext cx="1323319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支給申請</a:t>
            </a:r>
            <a:endParaRPr kumimoji="1" lang="en-US" altLang="ja-JP" sz="1100" dirty="0" smtClean="0"/>
          </a:p>
          <a:p>
            <a:pPr algn="ctr"/>
            <a:endParaRPr kumimoji="1" lang="en-US" altLang="ja-JP" sz="1100" dirty="0"/>
          </a:p>
          <a:p>
            <a:pPr algn="ctr"/>
            <a:endParaRPr kumimoji="1" lang="en-US" altLang="ja-JP" sz="1100" dirty="0" smtClean="0"/>
          </a:p>
          <a:p>
            <a:pPr algn="ctr"/>
            <a:endParaRPr kumimoji="1" lang="en-US" altLang="ja-JP" sz="1100" dirty="0"/>
          </a:p>
          <a:p>
            <a:pPr algn="ctr"/>
            <a:endParaRPr kumimoji="1" lang="en-US" altLang="ja-JP" sz="1100" dirty="0" smtClean="0"/>
          </a:p>
          <a:p>
            <a:pPr algn="ctr"/>
            <a:endParaRPr kumimoji="1" lang="ja-JP" altLang="en-US" sz="1100" dirty="0"/>
          </a:p>
        </p:txBody>
      </p:sp>
      <p:sp>
        <p:nvSpPr>
          <p:cNvPr id="25" name="フローチャート: 複数書類 24"/>
          <p:cNvSpPr/>
          <p:nvPr/>
        </p:nvSpPr>
        <p:spPr>
          <a:xfrm>
            <a:off x="263416" y="8698855"/>
            <a:ext cx="1242297" cy="810690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13" dirty="0" smtClean="0"/>
              <a:t>・領収書</a:t>
            </a:r>
            <a:endParaRPr lang="en-US" altLang="ja-JP" sz="1013" dirty="0" smtClean="0"/>
          </a:p>
          <a:p>
            <a:r>
              <a:rPr lang="ja-JP" altLang="en-US" sz="1013" dirty="0" smtClean="0"/>
              <a:t>・納品書</a:t>
            </a:r>
            <a:endParaRPr lang="ja-JP" altLang="en-US" sz="1013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57994" y="8570772"/>
            <a:ext cx="1323319" cy="2462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承認した申請内容の精査、支給決定</a:t>
            </a:r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/>
          </a:p>
          <a:p>
            <a:endParaRPr kumimoji="1" lang="en-US" altLang="ja-JP" sz="1100" dirty="0" smtClean="0"/>
          </a:p>
          <a:p>
            <a:endParaRPr kumimoji="1" lang="en-US" altLang="ja-JP" sz="1100" dirty="0" smtClean="0"/>
          </a:p>
          <a:p>
            <a:endParaRPr kumimoji="1" lang="ja-JP" altLang="en-US" sz="11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33553" y="10718151"/>
            <a:ext cx="1323319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保険給付分振込（９割～７割）</a:t>
            </a:r>
            <a:endParaRPr kumimoji="1" lang="ja-JP" altLang="en-US" sz="1100" dirty="0"/>
          </a:p>
        </p:txBody>
      </p:sp>
      <p:sp>
        <p:nvSpPr>
          <p:cNvPr id="32" name="フローチャート: 書類 31"/>
          <p:cNvSpPr/>
          <p:nvPr/>
        </p:nvSpPr>
        <p:spPr>
          <a:xfrm>
            <a:off x="5199837" y="3502749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/>
              <a:t>承認・不承認通知</a:t>
            </a:r>
            <a:endParaRPr lang="en-US" altLang="ja-JP" sz="1000" dirty="0"/>
          </a:p>
          <a:p>
            <a:pPr algn="ctr"/>
            <a:r>
              <a:rPr lang="ja-JP" altLang="en-US" sz="1000" dirty="0"/>
              <a:t>（不承認は償還払い</a:t>
            </a:r>
            <a:r>
              <a:rPr lang="ja-JP" altLang="en-US" sz="1000" dirty="0" smtClean="0"/>
              <a:t>）</a:t>
            </a:r>
            <a:endParaRPr lang="ja-JP" altLang="en-US" sz="1000" dirty="0"/>
          </a:p>
        </p:txBody>
      </p:sp>
      <p:sp>
        <p:nvSpPr>
          <p:cNvPr id="33" name="フローチャート: 書類 32"/>
          <p:cNvSpPr/>
          <p:nvPr/>
        </p:nvSpPr>
        <p:spPr>
          <a:xfrm>
            <a:off x="231090" y="4348651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受領委任払い承認通知書</a:t>
            </a:r>
            <a:endParaRPr lang="ja-JP" altLang="en-US" sz="1000" dirty="0"/>
          </a:p>
        </p:txBody>
      </p:sp>
      <p:sp>
        <p:nvSpPr>
          <p:cNvPr id="34" name="フローチャート: 書類 33"/>
          <p:cNvSpPr/>
          <p:nvPr/>
        </p:nvSpPr>
        <p:spPr>
          <a:xfrm>
            <a:off x="234530" y="10102502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支給決定通知書</a:t>
            </a:r>
            <a:endParaRPr lang="ja-JP" altLang="en-US" sz="1000" dirty="0"/>
          </a:p>
        </p:txBody>
      </p:sp>
      <p:sp>
        <p:nvSpPr>
          <p:cNvPr id="35" name="フローチャート: 書類 34"/>
          <p:cNvSpPr/>
          <p:nvPr/>
        </p:nvSpPr>
        <p:spPr>
          <a:xfrm>
            <a:off x="5457812" y="9203221"/>
            <a:ext cx="696609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決定通知</a:t>
            </a:r>
            <a:endParaRPr lang="ja-JP" altLang="en-US" sz="1000" dirty="0"/>
          </a:p>
        </p:txBody>
      </p:sp>
      <p:sp>
        <p:nvSpPr>
          <p:cNvPr id="36" name="フローチャート: 書類 35"/>
          <p:cNvSpPr/>
          <p:nvPr/>
        </p:nvSpPr>
        <p:spPr>
          <a:xfrm>
            <a:off x="5450351" y="10152322"/>
            <a:ext cx="696609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支払</a:t>
            </a:r>
            <a:endParaRPr lang="ja-JP" altLang="en-US" sz="1000" dirty="0"/>
          </a:p>
        </p:txBody>
      </p:sp>
      <p:sp>
        <p:nvSpPr>
          <p:cNvPr id="37" name="フローチャート: 書類 36"/>
          <p:cNvSpPr/>
          <p:nvPr/>
        </p:nvSpPr>
        <p:spPr>
          <a:xfrm>
            <a:off x="3534259" y="4418014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受領委任払い承認通知書</a:t>
            </a:r>
            <a:endParaRPr lang="ja-JP" altLang="en-US" sz="1000" dirty="0"/>
          </a:p>
        </p:txBody>
      </p:sp>
      <p:sp>
        <p:nvSpPr>
          <p:cNvPr id="38" name="フローチャート: 書類 37"/>
          <p:cNvSpPr/>
          <p:nvPr/>
        </p:nvSpPr>
        <p:spPr>
          <a:xfrm>
            <a:off x="3533553" y="9722512"/>
            <a:ext cx="1242297" cy="61264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受領委任払支給通知書</a:t>
            </a:r>
            <a:endParaRPr lang="ja-JP" altLang="en-US" sz="1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00465" y="2589819"/>
            <a:ext cx="466794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注１</a:t>
            </a:r>
            <a:endParaRPr kumimoji="1" lang="ja-JP" altLang="en-US" sz="11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34530" y="8201798"/>
            <a:ext cx="466794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注２</a:t>
            </a:r>
            <a:endParaRPr kumimoji="1" lang="ja-JP" altLang="en-US" sz="11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05154" y="11456819"/>
            <a:ext cx="748923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注１・２</a:t>
            </a:r>
            <a:endParaRPr kumimoji="1" lang="ja-JP" altLang="en-US" sz="11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63514" y="11456819"/>
            <a:ext cx="5686172" cy="2616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支給申請者は、原則、本人となります。申請書の提出は、本人以外の方でも可能です。</a:t>
            </a:r>
            <a:endParaRPr kumimoji="1" lang="ja-JP" altLang="en-US" sz="1100" dirty="0"/>
          </a:p>
        </p:txBody>
      </p:sp>
      <p:cxnSp>
        <p:nvCxnSpPr>
          <p:cNvPr id="44" name="カギ線コネクタ 43"/>
          <p:cNvCxnSpPr>
            <a:stCxn id="7" idx="2"/>
            <a:endCxn id="8" idx="1"/>
          </p:cNvCxnSpPr>
          <p:nvPr/>
        </p:nvCxnSpPr>
        <p:spPr>
          <a:xfrm rot="16200000" flipH="1">
            <a:off x="1273016" y="1083706"/>
            <a:ext cx="250265" cy="106266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45"/>
          <p:cNvCxnSpPr>
            <a:stCxn id="7" idx="3"/>
            <a:endCxn id="4" idx="0"/>
          </p:cNvCxnSpPr>
          <p:nvPr/>
        </p:nvCxnSpPr>
        <p:spPr>
          <a:xfrm>
            <a:off x="1528473" y="1359103"/>
            <a:ext cx="2712400" cy="1585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カギ線コネクタ 48"/>
          <p:cNvCxnSpPr>
            <a:stCxn id="8" idx="3"/>
            <a:endCxn id="4" idx="1"/>
          </p:cNvCxnSpPr>
          <p:nvPr/>
        </p:nvCxnSpPr>
        <p:spPr>
          <a:xfrm>
            <a:off x="2947915" y="1740173"/>
            <a:ext cx="586344" cy="133264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カギ線コネクタ 52"/>
          <p:cNvCxnSpPr/>
          <p:nvPr/>
        </p:nvCxnSpPr>
        <p:spPr>
          <a:xfrm rot="5400000">
            <a:off x="1878099" y="1685498"/>
            <a:ext cx="222242" cy="76247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カギ線コネクタ 60"/>
          <p:cNvCxnSpPr/>
          <p:nvPr/>
        </p:nvCxnSpPr>
        <p:spPr>
          <a:xfrm rot="5400000">
            <a:off x="2698256" y="1126616"/>
            <a:ext cx="157821" cy="23110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>
            <a:stCxn id="9" idx="2"/>
            <a:endCxn id="10" idx="0"/>
          </p:cNvCxnSpPr>
          <p:nvPr/>
        </p:nvCxnSpPr>
        <p:spPr>
          <a:xfrm>
            <a:off x="862125" y="2481220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>
            <a:stCxn id="10" idx="3"/>
            <a:endCxn id="12" idx="1"/>
          </p:cNvCxnSpPr>
          <p:nvPr/>
        </p:nvCxnSpPr>
        <p:spPr>
          <a:xfrm flipV="1">
            <a:off x="1523784" y="3471040"/>
            <a:ext cx="3648458" cy="18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カギ線コネクタ 72"/>
          <p:cNvCxnSpPr>
            <a:stCxn id="32" idx="2"/>
            <a:endCxn id="37" idx="3"/>
          </p:cNvCxnSpPr>
          <p:nvPr/>
        </p:nvCxnSpPr>
        <p:spPr>
          <a:xfrm rot="5400000">
            <a:off x="4974049" y="3877401"/>
            <a:ext cx="649444" cy="10444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stCxn id="33" idx="2"/>
            <a:endCxn id="15" idx="0"/>
          </p:cNvCxnSpPr>
          <p:nvPr/>
        </p:nvCxnSpPr>
        <p:spPr>
          <a:xfrm flipH="1">
            <a:off x="846957" y="4920796"/>
            <a:ext cx="5282" cy="307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>
            <a:stCxn id="15" idx="3"/>
            <a:endCxn id="17" idx="1"/>
          </p:cNvCxnSpPr>
          <p:nvPr/>
        </p:nvCxnSpPr>
        <p:spPr>
          <a:xfrm>
            <a:off x="1508616" y="5566654"/>
            <a:ext cx="2025643" cy="26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>
            <a:stCxn id="17" idx="2"/>
            <a:endCxn id="18" idx="0"/>
          </p:cNvCxnSpPr>
          <p:nvPr/>
        </p:nvCxnSpPr>
        <p:spPr>
          <a:xfrm>
            <a:off x="4195919" y="5724092"/>
            <a:ext cx="0" cy="322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>
            <a:stCxn id="18" idx="1"/>
            <a:endCxn id="20" idx="3"/>
          </p:cNvCxnSpPr>
          <p:nvPr/>
        </p:nvCxnSpPr>
        <p:spPr>
          <a:xfrm flipH="1" flipV="1">
            <a:off x="1549128" y="6647669"/>
            <a:ext cx="1985131" cy="37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>
            <a:stCxn id="20" idx="2"/>
            <a:endCxn id="21" idx="0"/>
          </p:cNvCxnSpPr>
          <p:nvPr/>
        </p:nvCxnSpPr>
        <p:spPr>
          <a:xfrm>
            <a:off x="887469" y="7017001"/>
            <a:ext cx="9506" cy="446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>
            <a:stCxn id="21" idx="3"/>
            <a:endCxn id="22" idx="1"/>
          </p:cNvCxnSpPr>
          <p:nvPr/>
        </p:nvCxnSpPr>
        <p:spPr>
          <a:xfrm>
            <a:off x="1558634" y="7594130"/>
            <a:ext cx="1974919" cy="135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>
            <a:stCxn id="22" idx="2"/>
            <a:endCxn id="23" idx="0"/>
          </p:cNvCxnSpPr>
          <p:nvPr/>
        </p:nvCxnSpPr>
        <p:spPr>
          <a:xfrm>
            <a:off x="4195213" y="7860514"/>
            <a:ext cx="44954" cy="273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 flipV="1">
            <a:off x="1639656" y="9205743"/>
            <a:ext cx="3518338" cy="27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カギ線コネクタ 123"/>
          <p:cNvCxnSpPr>
            <a:stCxn id="35" idx="1"/>
            <a:endCxn id="34" idx="3"/>
          </p:cNvCxnSpPr>
          <p:nvPr/>
        </p:nvCxnSpPr>
        <p:spPr>
          <a:xfrm rot="10800000" flipV="1">
            <a:off x="1476828" y="9509544"/>
            <a:ext cx="3980985" cy="899281"/>
          </a:xfrm>
          <a:prstGeom prst="bentConnector3">
            <a:avLst>
              <a:gd name="adj1" fmla="val 782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カギ線コネクタ 126"/>
          <p:cNvCxnSpPr>
            <a:stCxn id="23" idx="1"/>
            <a:endCxn id="24" idx="3"/>
          </p:cNvCxnSpPr>
          <p:nvPr/>
        </p:nvCxnSpPr>
        <p:spPr>
          <a:xfrm rot="10800000" flipV="1">
            <a:off x="1557849" y="8489706"/>
            <a:ext cx="1975704" cy="530097"/>
          </a:xfrm>
          <a:prstGeom prst="bentConnector3">
            <a:avLst>
              <a:gd name="adj1" fmla="val 601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カギ線コネクタ 133"/>
          <p:cNvCxnSpPr>
            <a:stCxn id="35" idx="2"/>
            <a:endCxn id="38" idx="3"/>
          </p:cNvCxnSpPr>
          <p:nvPr/>
        </p:nvCxnSpPr>
        <p:spPr>
          <a:xfrm rot="5400000">
            <a:off x="5164249" y="9386968"/>
            <a:ext cx="253470" cy="10302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カギ線コネクタ 135"/>
          <p:cNvCxnSpPr>
            <a:stCxn id="36" idx="2"/>
            <a:endCxn id="30" idx="3"/>
          </p:cNvCxnSpPr>
          <p:nvPr/>
        </p:nvCxnSpPr>
        <p:spPr>
          <a:xfrm rot="5400000">
            <a:off x="5223200" y="10358139"/>
            <a:ext cx="209128" cy="9417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テキスト ボックス 136"/>
          <p:cNvSpPr txBox="1"/>
          <p:nvPr/>
        </p:nvSpPr>
        <p:spPr>
          <a:xfrm>
            <a:off x="2985737" y="1467148"/>
            <a:ext cx="466794" cy="261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 smtClean="0"/>
              <a:t>調整</a:t>
            </a:r>
            <a:endParaRPr kumimoji="1" lang="ja-JP" altLang="en-US" sz="1100" dirty="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2508944" y="4357799"/>
            <a:ext cx="400110" cy="9900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 smtClean="0"/>
              <a:t>相談・調整</a:t>
            </a:r>
            <a:endParaRPr kumimoji="1" lang="ja-JP" altLang="en-US" sz="1400" dirty="0"/>
          </a:p>
        </p:txBody>
      </p:sp>
      <p:cxnSp>
        <p:nvCxnSpPr>
          <p:cNvPr id="3" name="カギ線コネクタ 2"/>
          <p:cNvCxnSpPr>
            <a:stCxn id="32" idx="1"/>
            <a:endCxn id="33" idx="3"/>
          </p:cNvCxnSpPr>
          <p:nvPr/>
        </p:nvCxnSpPr>
        <p:spPr>
          <a:xfrm rot="10800000" flipV="1">
            <a:off x="1473387" y="3809073"/>
            <a:ext cx="3726450" cy="845902"/>
          </a:xfrm>
          <a:prstGeom prst="bentConnector3">
            <a:avLst>
              <a:gd name="adj1" fmla="val 787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62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195</Words>
  <Application>Microsoft Office PowerPoint</Application>
  <PresentationFormat>ワイド画面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14</cp:revision>
  <cp:lastPrinted>2023-03-22T02:51:07Z</cp:lastPrinted>
  <dcterms:created xsi:type="dcterms:W3CDTF">2023-03-22T01:27:09Z</dcterms:created>
  <dcterms:modified xsi:type="dcterms:W3CDTF">2023-03-22T04:12:47Z</dcterms:modified>
</cp:coreProperties>
</file>