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57" r:id="rId3"/>
    <p:sldId id="277" r:id="rId4"/>
    <p:sldId id="273" r:id="rId5"/>
    <p:sldId id="275" r:id="rId6"/>
    <p:sldId id="274" r:id="rId7"/>
    <p:sldId id="276" r:id="rId8"/>
    <p:sldId id="278" r:id="rId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658011B-173C-45F5-BF00-C09B6F778A6B}">
          <p14:sldIdLst>
            <p14:sldId id="256"/>
            <p14:sldId id="257"/>
            <p14:sldId id="277"/>
            <p14:sldId id="273"/>
            <p14:sldId id="275"/>
            <p14:sldId id="274"/>
            <p14:sldId id="276"/>
            <p14:sldId id="2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4" autoAdjust="0"/>
  </p:normalViewPr>
  <p:slideViewPr>
    <p:cSldViewPr>
      <p:cViewPr varScale="1">
        <p:scale>
          <a:sx n="69" d="100"/>
          <a:sy n="69" d="100"/>
        </p:scale>
        <p:origin x="75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376" cy="493855"/>
          </a:xfrm>
          <a:prstGeom prst="rect">
            <a:avLst/>
          </a:prstGeom>
        </p:spPr>
        <p:txBody>
          <a:bodyPr vert="horz" lIns="88075" tIns="44038" rIns="88075" bIns="4403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873" y="1"/>
            <a:ext cx="2918375" cy="493855"/>
          </a:xfrm>
          <a:prstGeom prst="rect">
            <a:avLst/>
          </a:prstGeom>
        </p:spPr>
        <p:txBody>
          <a:bodyPr vert="horz" lIns="88075" tIns="44038" rIns="88075" bIns="44038" rtlCol="0"/>
          <a:lstStyle>
            <a:lvl1pPr algn="r">
              <a:defRPr sz="1200"/>
            </a:lvl1pPr>
          </a:lstStyle>
          <a:p>
            <a:fld id="{BCE7D1D0-C27D-4D8E-9539-83E37DD364F7}" type="datetimeFigureOut">
              <a:rPr kumimoji="1" lang="ja-JP" altLang="en-US" smtClean="0"/>
              <a:t>2021/4/16</a:t>
            </a:fld>
            <a:endParaRPr kumimoji="1" lang="ja-JP" altLang="en-US"/>
          </a:p>
        </p:txBody>
      </p:sp>
      <p:sp>
        <p:nvSpPr>
          <p:cNvPr id="4" name="フッター プレースホルダー 3"/>
          <p:cNvSpPr>
            <a:spLocks noGrp="1"/>
          </p:cNvSpPr>
          <p:nvPr>
            <p:ph type="ftr" sz="quarter" idx="2"/>
          </p:nvPr>
        </p:nvSpPr>
        <p:spPr>
          <a:xfrm>
            <a:off x="0" y="9372458"/>
            <a:ext cx="2918376" cy="493855"/>
          </a:xfrm>
          <a:prstGeom prst="rect">
            <a:avLst/>
          </a:prstGeom>
        </p:spPr>
        <p:txBody>
          <a:bodyPr vert="horz" lIns="88075" tIns="44038" rIns="88075" bIns="44038" rtlCol="0" anchor="b"/>
          <a:lstStyle>
            <a:lvl1pPr algn="l">
              <a:defRPr sz="1200"/>
            </a:lvl1pPr>
          </a:lstStyle>
          <a:p>
            <a:r>
              <a:rPr kumimoji="1" lang="en-US" altLang="ja-JP" smtClean="0"/>
              <a:t>1</a:t>
            </a:r>
            <a:endParaRPr kumimoji="1" lang="ja-JP" altLang="en-US"/>
          </a:p>
        </p:txBody>
      </p:sp>
      <p:sp>
        <p:nvSpPr>
          <p:cNvPr id="5" name="スライド番号プレースホルダー 4"/>
          <p:cNvSpPr>
            <a:spLocks noGrp="1"/>
          </p:cNvSpPr>
          <p:nvPr>
            <p:ph type="sldNum" sz="quarter" idx="3"/>
          </p:nvPr>
        </p:nvSpPr>
        <p:spPr>
          <a:xfrm>
            <a:off x="3815873" y="9372458"/>
            <a:ext cx="2918375" cy="493855"/>
          </a:xfrm>
          <a:prstGeom prst="rect">
            <a:avLst/>
          </a:prstGeom>
        </p:spPr>
        <p:txBody>
          <a:bodyPr vert="horz" lIns="88075" tIns="44038" rIns="88075" bIns="44038" rtlCol="0" anchor="b"/>
          <a:lstStyle>
            <a:lvl1pPr algn="r">
              <a:defRPr sz="1200"/>
            </a:lvl1pPr>
          </a:lstStyle>
          <a:p>
            <a:fld id="{52DF0A10-705D-43D3-97C4-DC7275A07932}" type="slidenum">
              <a:rPr kumimoji="1" lang="ja-JP" altLang="en-US" smtClean="0"/>
              <a:t>‹#›</a:t>
            </a:fld>
            <a:endParaRPr kumimoji="1" lang="ja-JP" altLang="en-US"/>
          </a:p>
        </p:txBody>
      </p:sp>
    </p:spTree>
    <p:extLst>
      <p:ext uri="{BB962C8B-B14F-4D97-AF65-F5344CB8AC3E}">
        <p14:creationId xmlns:p14="http://schemas.microsoft.com/office/powerpoint/2010/main" val="363487115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376" cy="493855"/>
          </a:xfrm>
          <a:prstGeom prst="rect">
            <a:avLst/>
          </a:prstGeom>
        </p:spPr>
        <p:txBody>
          <a:bodyPr vert="horz" lIns="88067" tIns="44033" rIns="88067" bIns="4403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874" y="2"/>
            <a:ext cx="2918375" cy="493855"/>
          </a:xfrm>
          <a:prstGeom prst="rect">
            <a:avLst/>
          </a:prstGeom>
        </p:spPr>
        <p:txBody>
          <a:bodyPr vert="horz" lIns="88067" tIns="44033" rIns="88067" bIns="44033" rtlCol="0"/>
          <a:lstStyle>
            <a:lvl1pPr algn="r">
              <a:defRPr sz="1200"/>
            </a:lvl1pPr>
          </a:lstStyle>
          <a:p>
            <a:fld id="{98FF4E63-1986-472F-93EF-5BC96A701C9B}" type="datetimeFigureOut">
              <a:rPr kumimoji="1" lang="ja-JP" altLang="en-US" smtClean="0"/>
              <a:t>2021/4/16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88067" tIns="44033" rIns="88067" bIns="44033" rtlCol="0" anchor="ctr"/>
          <a:lstStyle/>
          <a:p>
            <a:endParaRPr lang="ja-JP" altLang="en-US"/>
          </a:p>
        </p:txBody>
      </p:sp>
      <p:sp>
        <p:nvSpPr>
          <p:cNvPr id="5" name="ノート プレースホルダー 4"/>
          <p:cNvSpPr>
            <a:spLocks noGrp="1"/>
          </p:cNvSpPr>
          <p:nvPr>
            <p:ph type="body" sz="quarter" idx="3"/>
          </p:nvPr>
        </p:nvSpPr>
        <p:spPr>
          <a:xfrm>
            <a:off x="673124" y="4747769"/>
            <a:ext cx="5389520" cy="3884678"/>
          </a:xfrm>
          <a:prstGeom prst="rect">
            <a:avLst/>
          </a:prstGeom>
        </p:spPr>
        <p:txBody>
          <a:bodyPr vert="horz" lIns="88067" tIns="44033" rIns="88067" bIns="4403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2458"/>
            <a:ext cx="2918376" cy="493855"/>
          </a:xfrm>
          <a:prstGeom prst="rect">
            <a:avLst/>
          </a:prstGeom>
        </p:spPr>
        <p:txBody>
          <a:bodyPr vert="horz" lIns="88067" tIns="44033" rIns="88067" bIns="44033" rtlCol="0" anchor="b"/>
          <a:lstStyle>
            <a:lvl1pPr algn="l">
              <a:defRPr sz="1200"/>
            </a:lvl1pPr>
          </a:lstStyle>
          <a:p>
            <a:r>
              <a:rPr kumimoji="1" lang="en-US" altLang="ja-JP" smtClean="0"/>
              <a:t>1</a:t>
            </a:r>
            <a:endParaRPr kumimoji="1" lang="ja-JP" altLang="en-US"/>
          </a:p>
        </p:txBody>
      </p:sp>
      <p:sp>
        <p:nvSpPr>
          <p:cNvPr id="7" name="スライド番号プレースホルダー 6"/>
          <p:cNvSpPr>
            <a:spLocks noGrp="1"/>
          </p:cNvSpPr>
          <p:nvPr>
            <p:ph type="sldNum" sz="quarter" idx="5"/>
          </p:nvPr>
        </p:nvSpPr>
        <p:spPr>
          <a:xfrm>
            <a:off x="3815874" y="9372458"/>
            <a:ext cx="2918375" cy="493855"/>
          </a:xfrm>
          <a:prstGeom prst="rect">
            <a:avLst/>
          </a:prstGeom>
        </p:spPr>
        <p:txBody>
          <a:bodyPr vert="horz" lIns="88067" tIns="44033" rIns="88067" bIns="44033" rtlCol="0" anchor="b"/>
          <a:lstStyle>
            <a:lvl1pPr algn="r">
              <a:defRPr sz="1200"/>
            </a:lvl1pPr>
          </a:lstStyle>
          <a:p>
            <a:fld id="{511A4BB3-8A1A-4BAB-B20B-1BD38F78E9FA}" type="slidenum">
              <a:rPr kumimoji="1" lang="ja-JP" altLang="en-US" smtClean="0"/>
              <a:t>‹#›</a:t>
            </a:fld>
            <a:endParaRPr kumimoji="1" lang="ja-JP" altLang="en-US"/>
          </a:p>
        </p:txBody>
      </p:sp>
    </p:spTree>
    <p:extLst>
      <p:ext uri="{BB962C8B-B14F-4D97-AF65-F5344CB8AC3E}">
        <p14:creationId xmlns:p14="http://schemas.microsoft.com/office/powerpoint/2010/main" val="26750612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648788E-E9C8-45C5-8EFE-4FB971A478CA}" type="datetime1">
              <a:rPr kumimoji="1" lang="ja-JP" altLang="en-US" smtClean="0"/>
              <a:t>2021/4/16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A75386D-E3FF-4EC2-9E90-A2B6060B7D1D}" type="slidenum">
              <a:rPr kumimoji="1" lang="ja-JP" altLang="en-US" smtClean="0"/>
              <a:t>‹#›</a:t>
            </a:fld>
            <a:endParaRPr kumimoji="1" lang="ja-JP" altLang="en-US"/>
          </a:p>
        </p:txBody>
      </p:sp>
    </p:spTree>
    <p:extLst>
      <p:ext uri="{BB962C8B-B14F-4D97-AF65-F5344CB8AC3E}">
        <p14:creationId xmlns:p14="http://schemas.microsoft.com/office/powerpoint/2010/main" val="349434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072E8C5-1D66-4473-BA81-735C79C22505}" type="datetime1">
              <a:rPr kumimoji="1" lang="ja-JP" altLang="en-US" smtClean="0"/>
              <a:t>2021/4/16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A75386D-E3FF-4EC2-9E90-A2B6060B7D1D}" type="slidenum">
              <a:rPr kumimoji="1" lang="ja-JP" altLang="en-US" smtClean="0"/>
              <a:t>‹#›</a:t>
            </a:fld>
            <a:endParaRPr kumimoji="1" lang="ja-JP" altLang="en-US"/>
          </a:p>
        </p:txBody>
      </p:sp>
    </p:spTree>
    <p:extLst>
      <p:ext uri="{BB962C8B-B14F-4D97-AF65-F5344CB8AC3E}">
        <p14:creationId xmlns:p14="http://schemas.microsoft.com/office/powerpoint/2010/main" val="151578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BE13938-C860-48C8-B6A5-D1D7EE909CD6}" type="datetime1">
              <a:rPr kumimoji="1" lang="ja-JP" altLang="en-US" smtClean="0"/>
              <a:t>2021/4/16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A75386D-E3FF-4EC2-9E90-A2B6060B7D1D}" type="slidenum">
              <a:rPr kumimoji="1" lang="ja-JP" altLang="en-US" smtClean="0"/>
              <a:t>‹#›</a:t>
            </a:fld>
            <a:endParaRPr kumimoji="1" lang="ja-JP" altLang="en-US"/>
          </a:p>
        </p:txBody>
      </p:sp>
    </p:spTree>
    <p:extLst>
      <p:ext uri="{BB962C8B-B14F-4D97-AF65-F5344CB8AC3E}">
        <p14:creationId xmlns:p14="http://schemas.microsoft.com/office/powerpoint/2010/main" val="43957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F1AC1E0-319F-4A91-8742-2E1D17BAE897}" type="datetime1">
              <a:rPr kumimoji="1" lang="ja-JP" altLang="en-US" smtClean="0"/>
              <a:t>2021/4/16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A75386D-E3FF-4EC2-9E90-A2B6060B7D1D}" type="slidenum">
              <a:rPr kumimoji="1" lang="ja-JP" altLang="en-US" smtClean="0"/>
              <a:t>‹#›</a:t>
            </a:fld>
            <a:endParaRPr kumimoji="1" lang="ja-JP" altLang="en-US"/>
          </a:p>
        </p:txBody>
      </p:sp>
    </p:spTree>
    <p:extLst>
      <p:ext uri="{BB962C8B-B14F-4D97-AF65-F5344CB8AC3E}">
        <p14:creationId xmlns:p14="http://schemas.microsoft.com/office/powerpoint/2010/main" val="218191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77BAF93-A414-4889-9CA0-285717E91171}" type="datetime1">
              <a:rPr kumimoji="1" lang="ja-JP" altLang="en-US" smtClean="0"/>
              <a:t>2021/4/16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A75386D-E3FF-4EC2-9E90-A2B6060B7D1D}" type="slidenum">
              <a:rPr kumimoji="1" lang="ja-JP" altLang="en-US" smtClean="0"/>
              <a:t>‹#›</a:t>
            </a:fld>
            <a:endParaRPr kumimoji="1" lang="ja-JP" altLang="en-US"/>
          </a:p>
        </p:txBody>
      </p:sp>
    </p:spTree>
    <p:extLst>
      <p:ext uri="{BB962C8B-B14F-4D97-AF65-F5344CB8AC3E}">
        <p14:creationId xmlns:p14="http://schemas.microsoft.com/office/powerpoint/2010/main" val="66297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FE37895-4D16-4569-9F84-5F136DA6F64A}" type="datetime1">
              <a:rPr kumimoji="1" lang="ja-JP" altLang="en-US" smtClean="0"/>
              <a:t>2021/4/16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A75386D-E3FF-4EC2-9E90-A2B6060B7D1D}" type="slidenum">
              <a:rPr kumimoji="1" lang="ja-JP" altLang="en-US" smtClean="0"/>
              <a:t>‹#›</a:t>
            </a:fld>
            <a:endParaRPr kumimoji="1" lang="ja-JP" altLang="en-US"/>
          </a:p>
        </p:txBody>
      </p:sp>
    </p:spTree>
    <p:extLst>
      <p:ext uri="{BB962C8B-B14F-4D97-AF65-F5344CB8AC3E}">
        <p14:creationId xmlns:p14="http://schemas.microsoft.com/office/powerpoint/2010/main" val="209412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B20B10D-25D8-412D-8362-5163BE621B6E}" type="datetime1">
              <a:rPr kumimoji="1" lang="ja-JP" altLang="en-US" smtClean="0"/>
              <a:t>2021/4/16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A75386D-E3FF-4EC2-9E90-A2B6060B7D1D}" type="slidenum">
              <a:rPr kumimoji="1" lang="ja-JP" altLang="en-US" smtClean="0"/>
              <a:t>‹#›</a:t>
            </a:fld>
            <a:endParaRPr kumimoji="1" lang="ja-JP" altLang="en-US"/>
          </a:p>
        </p:txBody>
      </p:sp>
    </p:spTree>
    <p:extLst>
      <p:ext uri="{BB962C8B-B14F-4D97-AF65-F5344CB8AC3E}">
        <p14:creationId xmlns:p14="http://schemas.microsoft.com/office/powerpoint/2010/main" val="4016399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25FBD2E-AF63-419D-9F0D-EB9AD2EFB266}" type="datetime1">
              <a:rPr kumimoji="1" lang="ja-JP" altLang="en-US" smtClean="0"/>
              <a:t>2021/4/16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A75386D-E3FF-4EC2-9E90-A2B6060B7D1D}" type="slidenum">
              <a:rPr kumimoji="1" lang="ja-JP" altLang="en-US" smtClean="0"/>
              <a:t>‹#›</a:t>
            </a:fld>
            <a:endParaRPr kumimoji="1" lang="ja-JP" altLang="en-US"/>
          </a:p>
        </p:txBody>
      </p:sp>
    </p:spTree>
    <p:extLst>
      <p:ext uri="{BB962C8B-B14F-4D97-AF65-F5344CB8AC3E}">
        <p14:creationId xmlns:p14="http://schemas.microsoft.com/office/powerpoint/2010/main" val="265615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993FF38-2320-4C6C-9796-6880168B3794}" type="datetime1">
              <a:rPr kumimoji="1" lang="ja-JP" altLang="en-US" smtClean="0"/>
              <a:t>2021/4/16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A75386D-E3FF-4EC2-9E90-A2B6060B7D1D}" type="slidenum">
              <a:rPr kumimoji="1" lang="ja-JP" altLang="en-US" smtClean="0"/>
              <a:t>‹#›</a:t>
            </a:fld>
            <a:endParaRPr kumimoji="1" lang="ja-JP" altLang="en-US"/>
          </a:p>
        </p:txBody>
      </p:sp>
    </p:spTree>
    <p:extLst>
      <p:ext uri="{BB962C8B-B14F-4D97-AF65-F5344CB8AC3E}">
        <p14:creationId xmlns:p14="http://schemas.microsoft.com/office/powerpoint/2010/main" val="236692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38185F5-94EA-48FD-9854-4239959A32D1}" type="datetime1">
              <a:rPr kumimoji="1" lang="ja-JP" altLang="en-US" smtClean="0"/>
              <a:t>2021/4/16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A75386D-E3FF-4EC2-9E90-A2B6060B7D1D}" type="slidenum">
              <a:rPr kumimoji="1" lang="ja-JP" altLang="en-US" smtClean="0"/>
              <a:t>‹#›</a:t>
            </a:fld>
            <a:endParaRPr kumimoji="1" lang="ja-JP" altLang="en-US"/>
          </a:p>
        </p:txBody>
      </p:sp>
    </p:spTree>
    <p:extLst>
      <p:ext uri="{BB962C8B-B14F-4D97-AF65-F5344CB8AC3E}">
        <p14:creationId xmlns:p14="http://schemas.microsoft.com/office/powerpoint/2010/main" val="159013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E9F687F-B6FB-4E31-B8EC-D29552D06C32}" type="datetime1">
              <a:rPr kumimoji="1" lang="ja-JP" altLang="en-US" smtClean="0"/>
              <a:t>2021/4/16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A75386D-E3FF-4EC2-9E90-A2B6060B7D1D}" type="slidenum">
              <a:rPr kumimoji="1" lang="ja-JP" altLang="en-US" smtClean="0"/>
              <a:t>‹#›</a:t>
            </a:fld>
            <a:endParaRPr kumimoji="1" lang="ja-JP" altLang="en-US"/>
          </a:p>
        </p:txBody>
      </p:sp>
    </p:spTree>
    <p:extLst>
      <p:ext uri="{BB962C8B-B14F-4D97-AF65-F5344CB8AC3E}">
        <p14:creationId xmlns:p14="http://schemas.microsoft.com/office/powerpoint/2010/main" val="290954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48406-A89E-4185-AC3B-351FF7C4E4BE}" type="datetime1">
              <a:rPr kumimoji="1" lang="ja-JP" altLang="en-US" smtClean="0"/>
              <a:t>2021/4/16</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75386D-E3FF-4EC2-9E90-A2B6060B7D1D}" type="slidenum">
              <a:rPr kumimoji="1" lang="ja-JP" altLang="en-US" smtClean="0"/>
              <a:t>‹#›</a:t>
            </a:fld>
            <a:endParaRPr kumimoji="1" lang="ja-JP" altLang="en-US"/>
          </a:p>
        </p:txBody>
      </p:sp>
    </p:spTree>
    <p:extLst>
      <p:ext uri="{BB962C8B-B14F-4D97-AF65-F5344CB8AC3E}">
        <p14:creationId xmlns:p14="http://schemas.microsoft.com/office/powerpoint/2010/main" val="2297071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12165" y="1531697"/>
            <a:ext cx="2871725" cy="285850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0" y="2708920"/>
            <a:ext cx="12192000" cy="1470025"/>
          </a:xfrm>
        </p:spPr>
        <p:txBody>
          <a:bodyPr>
            <a:normAutofit/>
          </a:bodyPr>
          <a:lstStyle/>
          <a:p>
            <a:r>
              <a:rPr lang="ja-JP" altLang="en-US" sz="2400" b="1" dirty="0" smtClean="0">
                <a:solidFill>
                  <a:srgbClr val="002060"/>
                </a:solidFill>
                <a:latin typeface="Meiryo UI" pitchFamily="50" charset="-128"/>
                <a:ea typeface="Meiryo UI" pitchFamily="50" charset="-128"/>
                <a:cs typeface="Meiryo UI" pitchFamily="50" charset="-128"/>
              </a:rPr>
              <a:t>　</a:t>
            </a:r>
            <a:r>
              <a:rPr lang="en-US" altLang="ja-JP" sz="2400" dirty="0" smtClean="0">
                <a:solidFill>
                  <a:srgbClr val="002060"/>
                </a:solidFill>
                <a:latin typeface="Meiryo UI" pitchFamily="50" charset="-128"/>
                <a:ea typeface="Meiryo UI" pitchFamily="50" charset="-128"/>
                <a:cs typeface="Meiryo UI" pitchFamily="50" charset="-128"/>
              </a:rPr>
              <a:t/>
            </a:r>
            <a:br>
              <a:rPr lang="en-US" altLang="ja-JP" sz="2400" dirty="0" smtClean="0">
                <a:solidFill>
                  <a:srgbClr val="002060"/>
                </a:solidFill>
                <a:latin typeface="Meiryo UI" pitchFamily="50" charset="-128"/>
                <a:ea typeface="Meiryo UI" pitchFamily="50" charset="-128"/>
                <a:cs typeface="Meiryo UI" pitchFamily="50" charset="-128"/>
              </a:rPr>
            </a:br>
            <a:endParaRPr lang="ja-JP" altLang="en-US" sz="2400" dirty="0">
              <a:solidFill>
                <a:srgbClr val="002060"/>
              </a:solidFill>
              <a:latin typeface="Meiryo UI" pitchFamily="50" charset="-128"/>
              <a:ea typeface="Meiryo UI" pitchFamily="50" charset="-128"/>
              <a:cs typeface="Meiryo UI" pitchFamily="50" charset="-128"/>
            </a:endParaRPr>
          </a:p>
        </p:txBody>
      </p:sp>
      <p:sp>
        <p:nvSpPr>
          <p:cNvPr id="5" name="タイトル 1"/>
          <p:cNvSpPr txBox="1">
            <a:spLocks/>
          </p:cNvSpPr>
          <p:nvPr/>
        </p:nvSpPr>
        <p:spPr>
          <a:xfrm>
            <a:off x="1631504" y="4509121"/>
            <a:ext cx="9433048" cy="192921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en-US" altLang="ja-JP" sz="2400" dirty="0" smtClean="0">
              <a:latin typeface="Meiryo UI" pitchFamily="50" charset="-128"/>
              <a:ea typeface="Meiryo UI" pitchFamily="50" charset="-128"/>
              <a:cs typeface="Meiryo UI" pitchFamily="50" charset="-128"/>
            </a:endParaRPr>
          </a:p>
          <a:p>
            <a:r>
              <a:rPr lang="ja-JP" altLang="en-US" sz="2400" dirty="0" smtClean="0">
                <a:latin typeface="Meiryo UI" pitchFamily="50" charset="-128"/>
                <a:ea typeface="Meiryo UI" pitchFamily="50" charset="-128"/>
                <a:cs typeface="Meiryo UI" pitchFamily="50" charset="-128"/>
              </a:rPr>
              <a:t>中札内村役場総務課企画財政グループ</a:t>
            </a:r>
            <a:r>
              <a:rPr lang="en-US" altLang="ja-JP" sz="2000" dirty="0" smtClean="0">
                <a:latin typeface="Meiryo UI" pitchFamily="50" charset="-128"/>
                <a:ea typeface="Meiryo UI" pitchFamily="50" charset="-128"/>
                <a:cs typeface="Meiryo UI" pitchFamily="50" charset="-128"/>
              </a:rPr>
              <a:t/>
            </a:r>
            <a:br>
              <a:rPr lang="en-US" altLang="ja-JP" sz="2000" dirty="0" smtClean="0">
                <a:latin typeface="Meiryo UI" pitchFamily="50" charset="-128"/>
                <a:ea typeface="Meiryo UI" pitchFamily="50" charset="-128"/>
                <a:cs typeface="Meiryo UI" pitchFamily="50" charset="-128"/>
              </a:rPr>
            </a:br>
            <a:r>
              <a:rPr lang="ja-JP" altLang="en-US" sz="2000" dirty="0" smtClean="0">
                <a:latin typeface="Meiryo UI" pitchFamily="50" charset="-128"/>
                <a:ea typeface="Meiryo UI" pitchFamily="50" charset="-128"/>
                <a:cs typeface="Meiryo UI" pitchFamily="50" charset="-128"/>
              </a:rPr>
              <a:t>２０２１．３．１</a:t>
            </a:r>
            <a:endParaRPr lang="ja-JP" altLang="en-US" sz="2000" dirty="0">
              <a:latin typeface="Meiryo UI" pitchFamily="50" charset="-128"/>
              <a:ea typeface="Meiryo UI" pitchFamily="50" charset="-128"/>
              <a:cs typeface="Meiryo UI" pitchFamily="50" charset="-128"/>
            </a:endParaRPr>
          </a:p>
        </p:txBody>
      </p:sp>
      <p:sp>
        <p:nvSpPr>
          <p:cNvPr id="3" name="テキスト ボックス 2"/>
          <p:cNvSpPr txBox="1"/>
          <p:nvPr/>
        </p:nvSpPr>
        <p:spPr>
          <a:xfrm>
            <a:off x="0" y="2497666"/>
            <a:ext cx="12192000" cy="707886"/>
          </a:xfrm>
          <a:prstGeom prst="rect">
            <a:avLst/>
          </a:prstGeom>
          <a:noFill/>
        </p:spPr>
        <p:txBody>
          <a:bodyPr wrap="square" rtlCol="0">
            <a:spAutoFit/>
          </a:bodyPr>
          <a:lstStyle/>
          <a:p>
            <a:pPr algn="ctr"/>
            <a:r>
              <a:rPr lang="ja-JP" altLang="en-US" sz="4000" b="1" dirty="0" smtClean="0">
                <a:solidFill>
                  <a:srgbClr val="002060"/>
                </a:solidFill>
                <a:latin typeface="+mj-ea"/>
                <a:ea typeface="+mj-ea"/>
              </a:rPr>
              <a:t>ふるさと納税クラウドファンディング（</a:t>
            </a:r>
            <a:r>
              <a:rPr lang="en-US" altLang="ja-JP" sz="4000" b="1" dirty="0" smtClean="0">
                <a:solidFill>
                  <a:srgbClr val="002060"/>
                </a:solidFill>
                <a:latin typeface="+mj-ea"/>
                <a:ea typeface="+mj-ea"/>
              </a:rPr>
              <a:t>CF</a:t>
            </a:r>
            <a:r>
              <a:rPr lang="ja-JP" altLang="en-US" sz="4000" b="1" dirty="0" smtClean="0">
                <a:solidFill>
                  <a:srgbClr val="002060"/>
                </a:solidFill>
                <a:latin typeface="+mj-ea"/>
                <a:ea typeface="+mj-ea"/>
              </a:rPr>
              <a:t>）補助金</a:t>
            </a:r>
            <a:endParaRPr kumimoji="1" lang="ja-JP" altLang="en-US" sz="4000" dirty="0">
              <a:solidFill>
                <a:srgbClr val="002060"/>
              </a:solidFill>
              <a:latin typeface="+mj-ea"/>
              <a:ea typeface="+mj-ea"/>
            </a:endParaRPr>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616756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コンテンツ プレースホルダー 2"/>
          <p:cNvSpPr txBox="1">
            <a:spLocks/>
          </p:cNvSpPr>
          <p:nvPr/>
        </p:nvSpPr>
        <p:spPr>
          <a:xfrm>
            <a:off x="7822160" y="999277"/>
            <a:ext cx="3240360" cy="5688632"/>
          </a:xfrm>
          <a:prstGeom prst="rect">
            <a:avLst/>
          </a:prstGeom>
          <a:solidFill>
            <a:srgbClr val="92D05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400" dirty="0" smtClean="0">
                <a:solidFill>
                  <a:schemeClr val="bg1"/>
                </a:solidFill>
              </a:rPr>
              <a:t>phase3</a:t>
            </a:r>
            <a:endParaRPr lang="en-US" altLang="ja-JP" dirty="0">
              <a:solidFill>
                <a:schemeClr val="bg1"/>
              </a:solidFill>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ja-JP" altLang="en-US" sz="2800" dirty="0">
              <a:latin typeface="Meiryo UI" pitchFamily="50" charset="-128"/>
              <a:ea typeface="Meiryo UI" pitchFamily="50" charset="-128"/>
              <a:cs typeface="Meiryo UI" pitchFamily="50" charset="-128"/>
            </a:endParaRPr>
          </a:p>
        </p:txBody>
      </p:sp>
      <p:sp>
        <p:nvSpPr>
          <p:cNvPr id="22" name="コンテンツ プレースホルダー 2"/>
          <p:cNvSpPr txBox="1">
            <a:spLocks/>
          </p:cNvSpPr>
          <p:nvPr/>
        </p:nvSpPr>
        <p:spPr>
          <a:xfrm>
            <a:off x="4438800" y="999277"/>
            <a:ext cx="3240360" cy="5688632"/>
          </a:xfrm>
          <a:prstGeom prst="rect">
            <a:avLst/>
          </a:prstGeom>
          <a:solidFill>
            <a:srgbClr val="0070C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400" dirty="0" smtClean="0">
                <a:solidFill>
                  <a:schemeClr val="bg1"/>
                </a:solidFill>
              </a:rPr>
              <a:t>phase2</a:t>
            </a:r>
            <a:endParaRPr lang="en-US" altLang="ja-JP" dirty="0">
              <a:solidFill>
                <a:schemeClr val="bg1"/>
              </a:solidFill>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ja-JP" altLang="en-US" sz="2800" dirty="0">
              <a:latin typeface="Meiryo UI" pitchFamily="50" charset="-128"/>
              <a:ea typeface="Meiryo UI" pitchFamily="50" charset="-128"/>
              <a:cs typeface="Meiryo UI" pitchFamily="50" charset="-128"/>
            </a:endParaRPr>
          </a:p>
        </p:txBody>
      </p:sp>
      <p:sp>
        <p:nvSpPr>
          <p:cNvPr id="21" name="コンテンツ プレースホルダー 2"/>
          <p:cNvSpPr txBox="1">
            <a:spLocks/>
          </p:cNvSpPr>
          <p:nvPr/>
        </p:nvSpPr>
        <p:spPr>
          <a:xfrm>
            <a:off x="1055440" y="980728"/>
            <a:ext cx="3240360" cy="5688632"/>
          </a:xfrm>
          <a:prstGeom prst="rect">
            <a:avLst/>
          </a:prstGeom>
          <a:solidFill>
            <a:srgbClr val="00206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400" dirty="0" smtClean="0">
                <a:solidFill>
                  <a:schemeClr val="bg1"/>
                </a:solidFill>
              </a:rPr>
              <a:t>phase1</a:t>
            </a:r>
            <a:endParaRPr lang="en-US" altLang="ja-JP" dirty="0">
              <a:solidFill>
                <a:schemeClr val="bg1"/>
              </a:solidFill>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ja-JP" altLang="en-US" sz="2800" dirty="0">
              <a:latin typeface="Meiryo UI" pitchFamily="50" charset="-128"/>
              <a:ea typeface="Meiryo UI" pitchFamily="50" charset="-128"/>
              <a:cs typeface="Meiryo UI" pitchFamily="50" charset="-128"/>
            </a:endParaRPr>
          </a:p>
        </p:txBody>
      </p:sp>
      <p:sp>
        <p:nvSpPr>
          <p:cNvPr id="3" name="コンテンツ プレースホルダー 2"/>
          <p:cNvSpPr>
            <a:spLocks noGrp="1"/>
          </p:cNvSpPr>
          <p:nvPr>
            <p:ph idx="1"/>
          </p:nvPr>
        </p:nvSpPr>
        <p:spPr>
          <a:xfrm>
            <a:off x="1199456" y="1551923"/>
            <a:ext cx="2952328" cy="1517037"/>
          </a:xfrm>
          <a:solidFill>
            <a:schemeClr val="bg1"/>
          </a:solidFill>
        </p:spPr>
        <p:txBody>
          <a:bodyPr>
            <a:normAutofit/>
          </a:bodyPr>
          <a:lstStyle/>
          <a:p>
            <a:pPr marL="0" indent="0" algn="ctr">
              <a:buNone/>
            </a:pPr>
            <a:r>
              <a:rPr lang="ja-JP" altLang="en-US" sz="2800" dirty="0" smtClean="0">
                <a:latin typeface="Meiryo UI" pitchFamily="50" charset="-128"/>
                <a:ea typeface="Meiryo UI" pitchFamily="50" charset="-128"/>
                <a:cs typeface="Meiryo UI" pitchFamily="50" charset="-128"/>
              </a:rPr>
              <a:t>自治体（村）</a:t>
            </a:r>
            <a:endParaRPr lang="en-US" altLang="ja-JP" sz="2800" dirty="0">
              <a:latin typeface="Meiryo UI" pitchFamily="50" charset="-128"/>
              <a:ea typeface="Meiryo UI" pitchFamily="50" charset="-128"/>
              <a:cs typeface="Meiryo UI" pitchFamily="50" charset="-128"/>
            </a:endParaRPr>
          </a:p>
          <a:p>
            <a:pPr marL="0" indent="0">
              <a:buNone/>
            </a:pPr>
            <a:r>
              <a:rPr lang="ja-JP" altLang="en-US" sz="2000" dirty="0" smtClean="0">
                <a:latin typeface="Meiryo UI" pitchFamily="50" charset="-128"/>
                <a:ea typeface="Meiryo UI" pitchFamily="50" charset="-128"/>
                <a:cs typeface="Meiryo UI" pitchFamily="50" charset="-128"/>
              </a:rPr>
              <a:t>・地域活性化等に繋がるプ　ロジェクトを募集</a:t>
            </a:r>
            <a:endParaRPr lang="en-US" altLang="ja-JP" sz="2000" dirty="0" smtClean="0">
              <a:latin typeface="Meiryo UI" pitchFamily="50" charset="-128"/>
              <a:ea typeface="Meiryo UI" pitchFamily="50" charset="-128"/>
              <a:cs typeface="Meiryo UI" pitchFamily="50" charset="-128"/>
            </a:endParaRPr>
          </a:p>
          <a:p>
            <a:pPr marL="0" indent="0">
              <a:buNone/>
            </a:pPr>
            <a:endParaRPr lang="en-US" altLang="ja-JP" sz="2400" dirty="0">
              <a:latin typeface="Meiryo UI" pitchFamily="50" charset="-128"/>
              <a:ea typeface="Meiryo UI" pitchFamily="50" charset="-128"/>
              <a:cs typeface="Meiryo UI" pitchFamily="50" charset="-128"/>
            </a:endParaRPr>
          </a:p>
          <a:p>
            <a:pPr marL="0" indent="0">
              <a:buNone/>
            </a:pPr>
            <a:endParaRPr lang="en-US" altLang="ja-JP" sz="2400" dirty="0" smtClean="0">
              <a:latin typeface="Meiryo UI" pitchFamily="50" charset="-128"/>
              <a:ea typeface="Meiryo UI" pitchFamily="50" charset="-128"/>
              <a:cs typeface="Meiryo UI" pitchFamily="50" charset="-128"/>
            </a:endParaRPr>
          </a:p>
          <a:p>
            <a:pPr marL="0" indent="0">
              <a:buNone/>
            </a:pPr>
            <a:endParaRPr lang="en-US" altLang="ja-JP" sz="2400" dirty="0" smtClean="0">
              <a:latin typeface="Meiryo UI" pitchFamily="50" charset="-128"/>
              <a:ea typeface="Meiryo UI" pitchFamily="50" charset="-128"/>
              <a:cs typeface="Meiryo UI" pitchFamily="50" charset="-128"/>
            </a:endParaRPr>
          </a:p>
          <a:p>
            <a:pPr marL="0" inden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None/>
            </a:pPr>
            <a:endParaRPr lang="ja-JP" altLang="en-US" sz="2800" dirty="0">
              <a:latin typeface="Meiryo UI" pitchFamily="50" charset="-128"/>
              <a:ea typeface="Meiryo UI" pitchFamily="50" charset="-128"/>
              <a:cs typeface="Meiryo UI" pitchFamily="50" charset="-128"/>
            </a:endParaRPr>
          </a:p>
        </p:txBody>
      </p:sp>
      <p:sp>
        <p:nvSpPr>
          <p:cNvPr id="2" name="タイトル 1"/>
          <p:cNvSpPr>
            <a:spLocks noGrp="1"/>
          </p:cNvSpPr>
          <p:nvPr>
            <p:ph type="title"/>
          </p:nvPr>
        </p:nvSpPr>
        <p:spPr>
          <a:xfrm>
            <a:off x="1524000" y="53752"/>
            <a:ext cx="9144000" cy="1143000"/>
          </a:xfrm>
        </p:spPr>
        <p:txBody>
          <a:bodyPr>
            <a:noAutofit/>
          </a:bodyPr>
          <a:lstStyle/>
          <a:p>
            <a:pPr algn="l"/>
            <a:r>
              <a:rPr lang="ja-JP" altLang="en-US" sz="4000" dirty="0" smtClean="0">
                <a:latin typeface="Meiryo UI" pitchFamily="50" charset="-128"/>
                <a:ea typeface="Meiryo UI" pitchFamily="50" charset="-128"/>
                <a:cs typeface="Meiryo UI" pitchFamily="50" charset="-128"/>
              </a:rPr>
              <a:t>ふるさと納税</a:t>
            </a:r>
            <a:r>
              <a:rPr lang="en-US" altLang="ja-JP" sz="4000" dirty="0" smtClean="0">
                <a:latin typeface="Meiryo UI" pitchFamily="50" charset="-128"/>
                <a:ea typeface="Meiryo UI" pitchFamily="50" charset="-128"/>
                <a:cs typeface="Meiryo UI" pitchFamily="50" charset="-128"/>
              </a:rPr>
              <a:t>CF</a:t>
            </a:r>
            <a:r>
              <a:rPr lang="ja-JP" altLang="en-US" sz="4000" dirty="0" smtClean="0">
                <a:latin typeface="Meiryo UI" pitchFamily="50" charset="-128"/>
                <a:ea typeface="Meiryo UI" pitchFamily="50" charset="-128"/>
                <a:cs typeface="Meiryo UI" pitchFamily="50" charset="-128"/>
              </a:rPr>
              <a:t>補助金とは？</a:t>
            </a:r>
            <a:endParaRPr kumimoji="1" lang="ja-JP" altLang="en-US" sz="4000" dirty="0">
              <a:latin typeface="Meiryo UI" pitchFamily="50" charset="-128"/>
              <a:ea typeface="Meiryo UI" pitchFamily="50" charset="-128"/>
              <a:cs typeface="Meiryo UI" pitchFamily="50" charset="-128"/>
            </a:endParaRPr>
          </a:p>
        </p:txBody>
      </p:sp>
      <p:cxnSp>
        <p:nvCxnSpPr>
          <p:cNvPr id="5" name="直線コネクタ 4"/>
          <p:cNvCxnSpPr/>
          <p:nvPr/>
        </p:nvCxnSpPr>
        <p:spPr>
          <a:xfrm>
            <a:off x="1524000" y="908720"/>
            <a:ext cx="91440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524000" y="83671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フッター プレースホルダー 3"/>
          <p:cNvSpPr>
            <a:spLocks noGrp="1"/>
          </p:cNvSpPr>
          <p:nvPr>
            <p:ph type="ftr" sz="quarter" idx="11"/>
          </p:nvPr>
        </p:nvSpPr>
        <p:spPr/>
        <p:txBody>
          <a:bodyPr/>
          <a:lstStyle/>
          <a:p>
            <a:r>
              <a:rPr lang="en-US" altLang="ja-JP" dirty="0">
                <a:solidFill>
                  <a:schemeClr val="tx1"/>
                </a:solidFill>
              </a:rPr>
              <a:t>1</a:t>
            </a:r>
            <a:endParaRPr kumimoji="1" lang="ja-JP" altLang="en-US" dirty="0">
              <a:solidFill>
                <a:schemeClr val="tx1"/>
              </a:solidFill>
            </a:endParaRPr>
          </a:p>
        </p:txBody>
      </p:sp>
      <p:sp>
        <p:nvSpPr>
          <p:cNvPr id="14" name="コンテンツ プレースホルダー 2"/>
          <p:cNvSpPr txBox="1">
            <a:spLocks/>
          </p:cNvSpPr>
          <p:nvPr/>
        </p:nvSpPr>
        <p:spPr>
          <a:xfrm>
            <a:off x="4619328" y="3832851"/>
            <a:ext cx="2915816" cy="2548477"/>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2800" dirty="0" smtClean="0">
                <a:latin typeface="Meiryo UI" pitchFamily="50" charset="-128"/>
                <a:ea typeface="Meiryo UI" pitchFamily="50" charset="-128"/>
                <a:cs typeface="Meiryo UI" pitchFamily="50" charset="-128"/>
              </a:rPr>
              <a:t>寄附者</a:t>
            </a:r>
            <a:endParaRPr lang="en-US" altLang="ja-JP" sz="2800" dirty="0" smtClean="0">
              <a:latin typeface="Meiryo UI" pitchFamily="50" charset="-128"/>
              <a:ea typeface="Meiryo UI" pitchFamily="50" charset="-128"/>
              <a:cs typeface="Meiryo UI" pitchFamily="50" charset="-128"/>
            </a:endParaRPr>
          </a:p>
          <a:p>
            <a:pPr marL="0" indent="0">
              <a:buFont typeface="Arial" pitchFamily="34" charset="0"/>
              <a:buNone/>
            </a:pPr>
            <a:r>
              <a:rPr lang="ja-JP" altLang="en-US" sz="2000" dirty="0" smtClean="0">
                <a:latin typeface="Meiryo UI" pitchFamily="50" charset="-128"/>
                <a:ea typeface="Meiryo UI" pitchFamily="50" charset="-128"/>
                <a:cs typeface="Meiryo UI" pitchFamily="50" charset="-128"/>
              </a:rPr>
              <a:t>・共感した事業（プロジェクト）に対して寄附する</a:t>
            </a:r>
            <a:endParaRPr lang="en-US" altLang="ja-JP" sz="2000" dirty="0" smtClean="0">
              <a:latin typeface="Meiryo UI" pitchFamily="50" charset="-128"/>
              <a:ea typeface="Meiryo UI" pitchFamily="50" charset="-128"/>
              <a:cs typeface="Meiryo UI" pitchFamily="50" charset="-128"/>
            </a:endParaRPr>
          </a:p>
          <a:p>
            <a:pPr marL="0" indent="0">
              <a:buFont typeface="Arial" pitchFamily="34" charset="0"/>
              <a:buNone/>
            </a:pPr>
            <a:r>
              <a:rPr lang="ja-JP" altLang="en-US" sz="2000" dirty="0" smtClean="0">
                <a:latin typeface="Meiryo UI" pitchFamily="50" charset="-128"/>
                <a:ea typeface="Meiryo UI" pitchFamily="50" charset="-128"/>
                <a:cs typeface="Meiryo UI" pitchFamily="50" charset="-128"/>
              </a:rPr>
              <a:t>・３割相当の返礼品が贈呈される</a:t>
            </a:r>
            <a:endParaRPr lang="en-US" altLang="ja-JP" sz="2000" dirty="0" smtClean="0">
              <a:latin typeface="Meiryo UI" pitchFamily="50" charset="-128"/>
              <a:ea typeface="Meiryo UI" pitchFamily="50" charset="-128"/>
              <a:cs typeface="Meiryo UI" pitchFamily="50" charset="-128"/>
            </a:endParaRPr>
          </a:p>
          <a:p>
            <a:pPr marL="0" indent="0">
              <a:buFont typeface="Arial" pitchFamily="34" charset="0"/>
              <a:buNone/>
            </a:pPr>
            <a:r>
              <a:rPr lang="ja-JP" altLang="en-US" sz="2000" dirty="0" smtClean="0">
                <a:latin typeface="Meiryo UI" pitchFamily="50" charset="-128"/>
                <a:ea typeface="Meiryo UI" pitchFamily="50" charset="-128"/>
                <a:cs typeface="Meiryo UI" pitchFamily="50" charset="-128"/>
              </a:rPr>
              <a:t>・税控除が受けられる</a:t>
            </a:r>
            <a:endParaRPr lang="en-US" altLang="ja-JP" sz="20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ja-JP" altLang="en-US" sz="2800" dirty="0">
              <a:latin typeface="Meiryo UI" pitchFamily="50" charset="-128"/>
              <a:ea typeface="Meiryo UI" pitchFamily="50" charset="-128"/>
              <a:cs typeface="Meiryo UI" pitchFamily="50" charset="-128"/>
            </a:endParaRPr>
          </a:p>
        </p:txBody>
      </p:sp>
      <p:sp>
        <p:nvSpPr>
          <p:cNvPr id="16" name="コンテンツ プレースホルダー 2"/>
          <p:cNvSpPr txBox="1">
            <a:spLocks/>
          </p:cNvSpPr>
          <p:nvPr/>
        </p:nvSpPr>
        <p:spPr>
          <a:xfrm>
            <a:off x="1199456" y="3331359"/>
            <a:ext cx="2952328" cy="1798693"/>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2800" dirty="0" smtClean="0">
                <a:latin typeface="Meiryo UI" pitchFamily="50" charset="-128"/>
                <a:ea typeface="Meiryo UI" pitchFamily="50" charset="-128"/>
                <a:cs typeface="Meiryo UI" pitchFamily="50" charset="-128"/>
              </a:rPr>
              <a:t>企　業</a:t>
            </a:r>
            <a:endParaRPr lang="en-US" altLang="ja-JP" sz="2800" dirty="0" smtClean="0">
              <a:latin typeface="Meiryo UI" pitchFamily="50" charset="-128"/>
              <a:ea typeface="Meiryo UI" pitchFamily="50" charset="-128"/>
              <a:cs typeface="Meiryo UI" pitchFamily="50" charset="-128"/>
            </a:endParaRPr>
          </a:p>
          <a:p>
            <a:pPr marL="0" indent="0">
              <a:buFont typeface="Arial" pitchFamily="34" charset="0"/>
              <a:buNone/>
            </a:pPr>
            <a:r>
              <a:rPr lang="ja-JP" altLang="en-US" sz="2000" dirty="0" smtClean="0">
                <a:latin typeface="Meiryo UI" pitchFamily="50" charset="-128"/>
                <a:ea typeface="Meiryo UI" pitchFamily="50" charset="-128"/>
                <a:cs typeface="Meiryo UI" pitchFamily="50" charset="-128"/>
              </a:rPr>
              <a:t>・地域活性化等に繋がるプロジェクト（地場産品創出等）を提案</a:t>
            </a:r>
            <a:endParaRPr lang="en-US" altLang="ja-JP" sz="20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6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ja-JP" altLang="en-US" sz="2800" dirty="0">
              <a:latin typeface="Meiryo UI" pitchFamily="50" charset="-128"/>
              <a:ea typeface="Meiryo UI" pitchFamily="50" charset="-128"/>
              <a:cs typeface="Meiryo UI" pitchFamily="50" charset="-128"/>
            </a:endParaRPr>
          </a:p>
        </p:txBody>
      </p:sp>
      <p:sp>
        <p:nvSpPr>
          <p:cNvPr id="17" name="コンテンツ プレースホルダー 2"/>
          <p:cNvSpPr txBox="1">
            <a:spLocks/>
          </p:cNvSpPr>
          <p:nvPr/>
        </p:nvSpPr>
        <p:spPr>
          <a:xfrm>
            <a:off x="4583832" y="1546839"/>
            <a:ext cx="2952328" cy="2073209"/>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2800" dirty="0" smtClean="0">
                <a:latin typeface="Meiryo UI" pitchFamily="50" charset="-128"/>
                <a:ea typeface="Meiryo UI" pitchFamily="50" charset="-128"/>
                <a:cs typeface="Meiryo UI" pitchFamily="50" charset="-128"/>
              </a:rPr>
              <a:t>自治体（村）</a:t>
            </a:r>
            <a:endParaRPr lang="en-US" altLang="ja-JP" sz="2800" dirty="0" smtClean="0">
              <a:latin typeface="Meiryo UI" pitchFamily="50" charset="-128"/>
              <a:ea typeface="Meiryo UI" pitchFamily="50" charset="-128"/>
              <a:cs typeface="Meiryo UI" pitchFamily="50" charset="-128"/>
            </a:endParaRPr>
          </a:p>
          <a:p>
            <a:pPr marL="0" indent="0">
              <a:buFont typeface="Arial" pitchFamily="34" charset="0"/>
              <a:buNone/>
            </a:pPr>
            <a:r>
              <a:rPr lang="ja-JP" altLang="en-US" sz="2000" dirty="0" smtClean="0">
                <a:latin typeface="Meiryo UI" pitchFamily="50" charset="-128"/>
                <a:ea typeface="Meiryo UI" pitchFamily="50" charset="-128"/>
                <a:cs typeface="Meiryo UI" pitchFamily="50" charset="-128"/>
              </a:rPr>
              <a:t>・ふるさと納税の寄附金の使い道として左記プロジェクトを提示し、寄附金を募る（ふるさと納税</a:t>
            </a:r>
            <a:r>
              <a:rPr lang="en-US" altLang="ja-JP" sz="2000" dirty="0" smtClean="0">
                <a:latin typeface="Meiryo UI" pitchFamily="50" charset="-128"/>
                <a:ea typeface="Meiryo UI" pitchFamily="50" charset="-128"/>
                <a:cs typeface="Meiryo UI" pitchFamily="50" charset="-128"/>
              </a:rPr>
              <a:t>CF</a:t>
            </a:r>
            <a:r>
              <a:rPr lang="ja-JP" altLang="en-US" sz="2000" dirty="0" smtClean="0">
                <a:latin typeface="Meiryo UI" pitchFamily="50" charset="-128"/>
                <a:ea typeface="Meiryo UI" pitchFamily="50" charset="-128"/>
                <a:cs typeface="Meiryo UI" pitchFamily="50" charset="-128"/>
              </a:rPr>
              <a:t>）</a:t>
            </a:r>
            <a:endParaRPr lang="en-US" altLang="ja-JP" sz="20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ja-JP" altLang="en-US" sz="2800" dirty="0">
              <a:latin typeface="Meiryo UI" pitchFamily="50" charset="-128"/>
              <a:ea typeface="Meiryo UI" pitchFamily="50" charset="-128"/>
              <a:cs typeface="Meiryo UI" pitchFamily="50" charset="-128"/>
            </a:endParaRPr>
          </a:p>
        </p:txBody>
      </p:sp>
      <p:sp>
        <p:nvSpPr>
          <p:cNvPr id="18" name="コンテンツ プレースホルダー 2"/>
          <p:cNvSpPr txBox="1">
            <a:spLocks/>
          </p:cNvSpPr>
          <p:nvPr/>
        </p:nvSpPr>
        <p:spPr>
          <a:xfrm>
            <a:off x="7968208" y="1556792"/>
            <a:ext cx="2915816" cy="2088232"/>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2800" dirty="0" smtClean="0">
                <a:latin typeface="Meiryo UI" pitchFamily="50" charset="-128"/>
                <a:ea typeface="Meiryo UI" pitchFamily="50" charset="-128"/>
                <a:cs typeface="Meiryo UI" pitchFamily="50" charset="-128"/>
              </a:rPr>
              <a:t>自治体（村）</a:t>
            </a:r>
            <a:endParaRPr lang="en-US" altLang="ja-JP" sz="2800" dirty="0" smtClean="0">
              <a:latin typeface="Meiryo UI" pitchFamily="50" charset="-128"/>
              <a:ea typeface="Meiryo UI" pitchFamily="50" charset="-128"/>
              <a:cs typeface="Meiryo UI" pitchFamily="50" charset="-128"/>
            </a:endParaRPr>
          </a:p>
          <a:p>
            <a:pPr marL="0" indent="0">
              <a:buFont typeface="Arial" pitchFamily="34" charset="0"/>
              <a:buNone/>
            </a:pPr>
            <a:r>
              <a:rPr lang="ja-JP" altLang="en-US" sz="2000" dirty="0" smtClean="0">
                <a:latin typeface="Meiryo UI" pitchFamily="50" charset="-128"/>
                <a:ea typeface="Meiryo UI" pitchFamily="50" charset="-128"/>
                <a:cs typeface="Meiryo UI" pitchFamily="50" charset="-128"/>
              </a:rPr>
              <a:t>・寄附金が目標額に到達したら、企業に対し補助決定。補助額は、寄附を受けた額の４０％を交付</a:t>
            </a:r>
            <a:endParaRPr lang="en-US" altLang="ja-JP" sz="20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ja-JP" altLang="en-US" sz="2800" dirty="0">
              <a:latin typeface="Meiryo UI" pitchFamily="50" charset="-128"/>
              <a:ea typeface="Meiryo UI" pitchFamily="50" charset="-128"/>
              <a:cs typeface="Meiryo UI" pitchFamily="50" charset="-128"/>
            </a:endParaRPr>
          </a:p>
        </p:txBody>
      </p:sp>
      <p:sp>
        <p:nvSpPr>
          <p:cNvPr id="19" name="コンテンツ プレースホルダー 2"/>
          <p:cNvSpPr txBox="1">
            <a:spLocks/>
          </p:cNvSpPr>
          <p:nvPr/>
        </p:nvSpPr>
        <p:spPr>
          <a:xfrm>
            <a:off x="7968208" y="3861048"/>
            <a:ext cx="2952328" cy="1179268"/>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en-US" sz="2800" dirty="0">
                <a:latin typeface="Meiryo UI" pitchFamily="50" charset="-128"/>
                <a:ea typeface="Meiryo UI" pitchFamily="50" charset="-128"/>
                <a:cs typeface="Meiryo UI" pitchFamily="50" charset="-128"/>
              </a:rPr>
              <a:t>企業</a:t>
            </a:r>
            <a:endParaRPr lang="en-US" altLang="ja-JP" sz="2800" dirty="0" smtClean="0">
              <a:latin typeface="Meiryo UI" pitchFamily="50" charset="-128"/>
              <a:ea typeface="Meiryo UI" pitchFamily="50" charset="-128"/>
              <a:cs typeface="Meiryo UI" pitchFamily="50" charset="-128"/>
            </a:endParaRPr>
          </a:p>
          <a:p>
            <a:pPr marL="0" indent="0">
              <a:buFont typeface="Arial" pitchFamily="34" charset="0"/>
              <a:buNone/>
            </a:pPr>
            <a:r>
              <a:rPr lang="ja-JP" altLang="en-US" sz="2000" dirty="0" smtClean="0">
                <a:latin typeface="Meiryo UI" pitchFamily="50" charset="-128"/>
                <a:ea typeface="Meiryo UI" pitchFamily="50" charset="-128"/>
                <a:cs typeface="Meiryo UI" pitchFamily="50" charset="-128"/>
              </a:rPr>
              <a:t>・</a:t>
            </a:r>
            <a:r>
              <a:rPr lang="ja-JP" altLang="en-US" sz="2000" dirty="0">
                <a:latin typeface="Meiryo UI" pitchFamily="50" charset="-128"/>
                <a:ea typeface="Meiryo UI" pitchFamily="50" charset="-128"/>
                <a:cs typeface="Meiryo UI" pitchFamily="50" charset="-128"/>
              </a:rPr>
              <a:t>補助金</a:t>
            </a:r>
            <a:r>
              <a:rPr lang="ja-JP" altLang="en-US" sz="2000" dirty="0" smtClean="0">
                <a:latin typeface="Meiryo UI" pitchFamily="50" charset="-128"/>
                <a:ea typeface="Meiryo UI" pitchFamily="50" charset="-128"/>
                <a:cs typeface="Meiryo UI" pitchFamily="50" charset="-128"/>
              </a:rPr>
              <a:t>を受けて事業開始</a:t>
            </a:r>
            <a:endParaRPr lang="en-US" altLang="ja-JP" sz="20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Meiryo UI" pitchFamily="50" charset="-128"/>
              <a:ea typeface="Meiryo UI" pitchFamily="50"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Font typeface="Arial" pitchFamily="34" charset="0"/>
              <a:buNone/>
            </a:pPr>
            <a:endParaRPr lang="ja-JP" altLang="en-US" sz="28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71857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24000" y="1190789"/>
            <a:ext cx="9144000" cy="5019006"/>
          </a:xfrm>
        </p:spPr>
        <p:txBody>
          <a:bodyPr>
            <a:normAutofit/>
          </a:bodyPr>
          <a:lstStyle/>
          <a:p>
            <a:pPr marL="0" indent="0">
              <a:buNone/>
            </a:pPr>
            <a:r>
              <a:rPr lang="ja-JP" altLang="en-US" sz="2400" dirty="0" smtClean="0">
                <a:latin typeface="Meiryo UI" pitchFamily="50" charset="-128"/>
                <a:ea typeface="Meiryo UI" pitchFamily="50" charset="-128"/>
                <a:cs typeface="Meiryo UI" pitchFamily="50" charset="-128"/>
              </a:rPr>
              <a:t>・寄附額を大きく伸ばしてきた本村のふるさと納税を活用し、村内での</a:t>
            </a:r>
            <a:r>
              <a:rPr lang="en-US" altLang="ja-JP" b="1" dirty="0" smtClean="0">
                <a:solidFill>
                  <a:srgbClr val="C00000"/>
                </a:solidFill>
                <a:latin typeface="Meiryo UI" pitchFamily="50" charset="-128"/>
                <a:ea typeface="Meiryo UI" pitchFamily="50" charset="-128"/>
                <a:cs typeface="Meiryo UI" pitchFamily="50" charset="-128"/>
              </a:rPr>
              <a:t>『</a:t>
            </a:r>
            <a:r>
              <a:rPr lang="ja-JP" altLang="en-US" b="1" dirty="0" smtClean="0">
                <a:solidFill>
                  <a:srgbClr val="C00000"/>
                </a:solidFill>
                <a:latin typeface="Meiryo UI" pitchFamily="50" charset="-128"/>
                <a:ea typeface="Meiryo UI" pitchFamily="50" charset="-128"/>
                <a:cs typeface="Meiryo UI" pitchFamily="50" charset="-128"/>
              </a:rPr>
              <a:t>新規出店</a:t>
            </a:r>
            <a:r>
              <a:rPr lang="en-US" altLang="ja-JP" b="1" dirty="0" smtClean="0">
                <a:solidFill>
                  <a:srgbClr val="C00000"/>
                </a:solidFill>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や</a:t>
            </a:r>
            <a:r>
              <a:rPr lang="en-US" altLang="ja-JP" b="1" dirty="0" smtClean="0">
                <a:solidFill>
                  <a:srgbClr val="C00000"/>
                </a:solidFill>
                <a:latin typeface="Meiryo UI" pitchFamily="50" charset="-128"/>
                <a:ea typeface="Meiryo UI" pitchFamily="50" charset="-128"/>
                <a:cs typeface="Meiryo UI" pitchFamily="50" charset="-128"/>
              </a:rPr>
              <a:t>『</a:t>
            </a:r>
            <a:r>
              <a:rPr lang="ja-JP" altLang="en-US" b="1" dirty="0" smtClean="0">
                <a:solidFill>
                  <a:srgbClr val="C00000"/>
                </a:solidFill>
                <a:latin typeface="Meiryo UI" pitchFamily="50" charset="-128"/>
                <a:ea typeface="Meiryo UI" pitchFamily="50" charset="-128"/>
                <a:cs typeface="Meiryo UI" pitchFamily="50" charset="-128"/>
              </a:rPr>
              <a:t>事業拡大</a:t>
            </a:r>
            <a:r>
              <a:rPr lang="en-US" altLang="ja-JP" b="1" dirty="0" smtClean="0">
                <a:solidFill>
                  <a:srgbClr val="C00000"/>
                </a:solidFill>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を検討する事業者を応援し、企業誘致にもつなげる。</a:t>
            </a:r>
            <a:endParaRPr lang="en-US" altLang="ja-JP" sz="2400" dirty="0">
              <a:latin typeface="Meiryo UI" pitchFamily="50" charset="-128"/>
              <a:ea typeface="Meiryo UI" pitchFamily="50" charset="-128"/>
              <a:cs typeface="Meiryo UI" pitchFamily="50" charset="-128"/>
            </a:endParaRPr>
          </a:p>
          <a:p>
            <a:pPr marL="0" indent="0">
              <a:buNone/>
            </a:pPr>
            <a:endParaRPr lang="en-US" altLang="ja-JP" sz="2400" dirty="0" smtClean="0">
              <a:latin typeface="Meiryo UI" pitchFamily="50" charset="-128"/>
              <a:ea typeface="Meiryo UI" pitchFamily="50" charset="-128"/>
              <a:cs typeface="Meiryo UI" pitchFamily="50" charset="-128"/>
            </a:endParaRPr>
          </a:p>
          <a:p>
            <a:pPr marL="0" indent="0">
              <a:buNone/>
            </a:pPr>
            <a:r>
              <a:rPr lang="ja-JP" altLang="en-US" sz="2400" dirty="0" smtClean="0">
                <a:latin typeface="Meiryo UI" pitchFamily="50" charset="-128"/>
                <a:ea typeface="Meiryo UI" pitchFamily="50" charset="-128"/>
                <a:cs typeface="Meiryo UI" pitchFamily="50" charset="-128"/>
              </a:rPr>
              <a:t>◇（仮）中札内村にぎわいづくり起業者等支援事業（限度額５００万円）では対応できない大規模な事業に対し、ふるさと納税クラウドファンディング（</a:t>
            </a:r>
            <a:r>
              <a:rPr lang="en-US" altLang="ja-JP" sz="2400" dirty="0" smtClean="0">
                <a:latin typeface="Meiryo UI" pitchFamily="50" charset="-128"/>
                <a:ea typeface="Meiryo UI" pitchFamily="50" charset="-128"/>
                <a:cs typeface="Meiryo UI" pitchFamily="50" charset="-128"/>
              </a:rPr>
              <a:t>CF</a:t>
            </a:r>
            <a:r>
              <a:rPr lang="ja-JP" altLang="en-US" sz="2400" dirty="0" smtClean="0">
                <a:latin typeface="Meiryo UI" pitchFamily="50" charset="-128"/>
                <a:ea typeface="Meiryo UI" pitchFamily="50" charset="-128"/>
                <a:cs typeface="Meiryo UI" pitchFamily="50" charset="-128"/>
              </a:rPr>
              <a:t>）を活用し支援する。</a:t>
            </a:r>
            <a:endParaRPr lang="en-US" altLang="ja-JP" sz="2400" dirty="0" smtClean="0">
              <a:latin typeface="Meiryo UI" pitchFamily="50" charset="-128"/>
              <a:ea typeface="Meiryo UI" pitchFamily="50" charset="-128"/>
              <a:cs typeface="Meiryo UI" pitchFamily="50" charset="-128"/>
            </a:endParaRPr>
          </a:p>
          <a:p>
            <a:pPr marL="0" indent="0">
              <a:buNone/>
            </a:pPr>
            <a:r>
              <a:rPr lang="en-US" altLang="ja-JP" sz="1600" dirty="0" smtClean="0">
                <a:latin typeface="Meiryo UI" pitchFamily="50" charset="-128"/>
                <a:ea typeface="Meiryo UI" pitchFamily="50" charset="-128"/>
                <a:cs typeface="Meiryo UI" pitchFamily="50" charset="-128"/>
              </a:rPr>
              <a:t>※</a:t>
            </a:r>
            <a:r>
              <a:rPr lang="ja-JP" altLang="en-US" sz="1600" dirty="0" smtClean="0">
                <a:latin typeface="Meiryo UI" pitchFamily="50" charset="-128"/>
                <a:ea typeface="Meiryo UI" pitchFamily="50" charset="-128"/>
                <a:cs typeface="Meiryo UI" pitchFamily="50" charset="-128"/>
              </a:rPr>
              <a:t>“にぎわいづくり”に該当するものも対象とする。対象経費が重複しなければ併用可。</a:t>
            </a:r>
            <a:endParaRPr lang="en-US" altLang="ja-JP" sz="1600" dirty="0">
              <a:latin typeface="Meiryo UI" pitchFamily="50" charset="-128"/>
              <a:ea typeface="Meiryo UI" pitchFamily="50" charset="-128"/>
              <a:cs typeface="Meiryo UI" pitchFamily="50" charset="-128"/>
            </a:endParaRPr>
          </a:p>
          <a:p>
            <a:pPr marL="0" indent="0">
              <a:buNone/>
            </a:pPr>
            <a:endParaRPr lang="en-US" altLang="ja-JP" sz="2400" dirty="0">
              <a:latin typeface="Meiryo UI" pitchFamily="50" charset="-128"/>
              <a:ea typeface="Meiryo UI" pitchFamily="50" charset="-128"/>
              <a:cs typeface="Meiryo UI" pitchFamily="50" charset="-128"/>
            </a:endParaRPr>
          </a:p>
          <a:p>
            <a:pPr marL="0" lvl="0" indent="0">
              <a:buNone/>
            </a:pPr>
            <a:endParaRPr lang="en-US" altLang="ja-JP" sz="1600" dirty="0">
              <a:solidFill>
                <a:prstClr val="black"/>
              </a:solidFill>
              <a:latin typeface="Meiryo UI" pitchFamily="50" charset="-128"/>
              <a:ea typeface="Meiryo UI" pitchFamily="50" charset="-128"/>
              <a:cs typeface="Meiryo UI" pitchFamily="50" charset="-128"/>
            </a:endParaRPr>
          </a:p>
          <a:p>
            <a:pPr marL="0" indent="0">
              <a:buNone/>
            </a:pPr>
            <a:endParaRPr lang="en-US" altLang="ja-JP" sz="2400" dirty="0" smtClean="0">
              <a:latin typeface="Meiryo UI" pitchFamily="50" charset="-128"/>
              <a:ea typeface="Meiryo UI" pitchFamily="50" charset="-128"/>
              <a:cs typeface="Meiryo UI" pitchFamily="50" charset="-128"/>
            </a:endParaRPr>
          </a:p>
          <a:p>
            <a:pPr marL="0" inden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None/>
            </a:pPr>
            <a:endParaRPr lang="ja-JP" altLang="en-US" sz="2800" dirty="0">
              <a:latin typeface="Meiryo UI" pitchFamily="50" charset="-128"/>
              <a:ea typeface="Meiryo UI" pitchFamily="50" charset="-128"/>
              <a:cs typeface="Meiryo UI" pitchFamily="50" charset="-128"/>
            </a:endParaRPr>
          </a:p>
        </p:txBody>
      </p:sp>
      <p:sp>
        <p:nvSpPr>
          <p:cNvPr id="2" name="タイトル 1"/>
          <p:cNvSpPr>
            <a:spLocks noGrp="1"/>
          </p:cNvSpPr>
          <p:nvPr>
            <p:ph type="title"/>
          </p:nvPr>
        </p:nvSpPr>
        <p:spPr>
          <a:xfrm>
            <a:off x="1524000" y="53752"/>
            <a:ext cx="9144000" cy="1143000"/>
          </a:xfrm>
        </p:spPr>
        <p:txBody>
          <a:bodyPr>
            <a:noAutofit/>
          </a:bodyPr>
          <a:lstStyle/>
          <a:p>
            <a:pPr algn="l"/>
            <a:r>
              <a:rPr lang="ja-JP" altLang="en-US" sz="4000" dirty="0" smtClean="0">
                <a:latin typeface="Meiryo UI" pitchFamily="50" charset="-128"/>
                <a:ea typeface="Meiryo UI" pitchFamily="50" charset="-128"/>
                <a:cs typeface="Meiryo UI" pitchFamily="50" charset="-128"/>
              </a:rPr>
              <a:t>ふるさと納税</a:t>
            </a:r>
            <a:r>
              <a:rPr lang="en-US" altLang="ja-JP" sz="4000" dirty="0" smtClean="0">
                <a:latin typeface="Meiryo UI" pitchFamily="50" charset="-128"/>
                <a:ea typeface="Meiryo UI" pitchFamily="50" charset="-128"/>
                <a:cs typeface="Meiryo UI" pitchFamily="50" charset="-128"/>
              </a:rPr>
              <a:t>CF</a:t>
            </a:r>
            <a:r>
              <a:rPr lang="ja-JP" altLang="en-US" sz="4000" dirty="0" smtClean="0">
                <a:latin typeface="Meiryo UI" pitchFamily="50" charset="-128"/>
                <a:ea typeface="Meiryo UI" pitchFamily="50" charset="-128"/>
                <a:cs typeface="Meiryo UI" pitchFamily="50" charset="-128"/>
              </a:rPr>
              <a:t>補助金の目的は？</a:t>
            </a:r>
            <a:endParaRPr kumimoji="1" lang="ja-JP" altLang="en-US" sz="4000" dirty="0">
              <a:latin typeface="Meiryo UI" pitchFamily="50" charset="-128"/>
              <a:ea typeface="Meiryo UI" pitchFamily="50" charset="-128"/>
              <a:cs typeface="Meiryo UI" pitchFamily="50" charset="-128"/>
            </a:endParaRPr>
          </a:p>
        </p:txBody>
      </p:sp>
      <p:cxnSp>
        <p:nvCxnSpPr>
          <p:cNvPr id="5" name="直線コネクタ 4"/>
          <p:cNvCxnSpPr/>
          <p:nvPr/>
        </p:nvCxnSpPr>
        <p:spPr>
          <a:xfrm>
            <a:off x="1524000" y="908720"/>
            <a:ext cx="91440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524000" y="83671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1635397" y="4804280"/>
            <a:ext cx="338437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61411" y="4995623"/>
            <a:ext cx="3132348" cy="769441"/>
          </a:xfrm>
          <a:prstGeom prst="rect">
            <a:avLst/>
          </a:prstGeom>
          <a:noFill/>
        </p:spPr>
        <p:txBody>
          <a:bodyPr wrap="square" rtlCol="0">
            <a:spAutoFit/>
          </a:bodyPr>
          <a:lstStyle/>
          <a:p>
            <a:pPr algn="ctr"/>
            <a:r>
              <a:rPr kumimoji="1" lang="ja-JP" altLang="en-US" sz="4400" b="1" dirty="0" smtClean="0">
                <a:solidFill>
                  <a:schemeClr val="bg1"/>
                </a:solidFill>
              </a:rPr>
              <a:t>①新規起業</a:t>
            </a:r>
            <a:endParaRPr kumimoji="1" lang="ja-JP" altLang="en-US" sz="4400" b="1" dirty="0">
              <a:solidFill>
                <a:schemeClr val="bg1"/>
              </a:solidFill>
            </a:endParaRPr>
          </a:p>
        </p:txBody>
      </p:sp>
      <p:sp>
        <p:nvSpPr>
          <p:cNvPr id="12" name="角丸四角形 11"/>
          <p:cNvSpPr/>
          <p:nvPr/>
        </p:nvSpPr>
        <p:spPr>
          <a:xfrm>
            <a:off x="5620833" y="4809353"/>
            <a:ext cx="338437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512821" y="4995622"/>
            <a:ext cx="3600400" cy="769441"/>
          </a:xfrm>
          <a:prstGeom prst="rect">
            <a:avLst/>
          </a:prstGeom>
          <a:noFill/>
        </p:spPr>
        <p:txBody>
          <a:bodyPr wrap="square" rtlCol="0">
            <a:spAutoFit/>
          </a:bodyPr>
          <a:lstStyle/>
          <a:p>
            <a:pPr algn="ctr"/>
            <a:r>
              <a:rPr lang="ja-JP" altLang="en-US" sz="4400" b="1" dirty="0" smtClean="0">
                <a:solidFill>
                  <a:schemeClr val="bg1"/>
                </a:solidFill>
              </a:rPr>
              <a:t>②事業拡大</a:t>
            </a:r>
            <a:endParaRPr kumimoji="1" lang="ja-JP" altLang="en-US" sz="4400" b="1" dirty="0">
              <a:solidFill>
                <a:schemeClr val="bg1"/>
              </a:solidFill>
            </a:endParaRPr>
          </a:p>
        </p:txBody>
      </p:sp>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4442" y="4581128"/>
            <a:ext cx="2468571" cy="2468571"/>
          </a:xfrm>
          <a:prstGeom prst="rect">
            <a:avLst/>
          </a:prstGeom>
        </p:spPr>
      </p:pic>
      <p:sp>
        <p:nvSpPr>
          <p:cNvPr id="4" name="フッター プレースホルダー 3"/>
          <p:cNvSpPr>
            <a:spLocks noGrp="1"/>
          </p:cNvSpPr>
          <p:nvPr>
            <p:ph type="ftr" sz="quarter" idx="11"/>
          </p:nvPr>
        </p:nvSpPr>
        <p:spPr/>
        <p:txBody>
          <a:bodyPr/>
          <a:lstStyle/>
          <a:p>
            <a:r>
              <a:rPr lang="en-US" altLang="ja-JP" dirty="0">
                <a:solidFill>
                  <a:schemeClr val="tx1"/>
                </a:solidFill>
              </a:rPr>
              <a:t>2</a:t>
            </a:r>
            <a:endParaRPr kumimoji="1" lang="ja-JP" altLang="en-US" dirty="0">
              <a:solidFill>
                <a:schemeClr val="tx1"/>
              </a:solidFill>
            </a:endParaRPr>
          </a:p>
        </p:txBody>
      </p:sp>
    </p:spTree>
    <p:extLst>
      <p:ext uri="{BB962C8B-B14F-4D97-AF65-F5344CB8AC3E}">
        <p14:creationId xmlns:p14="http://schemas.microsoft.com/office/powerpoint/2010/main" val="2683044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24000" y="1190788"/>
            <a:ext cx="9144000" cy="5190539"/>
          </a:xfrm>
        </p:spPr>
        <p:txBody>
          <a:bodyPr>
            <a:normAutofit/>
          </a:bodyPr>
          <a:lstStyle/>
          <a:p>
            <a:pPr marL="0" indent="0">
              <a:buNone/>
            </a:pPr>
            <a:r>
              <a:rPr lang="ja-JP" altLang="en-US" sz="2400" dirty="0">
                <a:latin typeface="Meiryo UI" pitchFamily="50" charset="-128"/>
                <a:ea typeface="Meiryo UI" pitchFamily="50" charset="-128"/>
                <a:cs typeface="Meiryo UI" pitchFamily="50" charset="-128"/>
              </a:rPr>
              <a:t>①</a:t>
            </a:r>
            <a:r>
              <a:rPr lang="ja-JP" altLang="en-US" sz="2400" dirty="0" smtClean="0">
                <a:latin typeface="Meiryo UI" pitchFamily="50" charset="-128"/>
                <a:ea typeface="Meiryo UI" pitchFamily="50" charset="-128"/>
                <a:cs typeface="Meiryo UI" pitchFamily="50" charset="-128"/>
              </a:rPr>
              <a:t>新たに起業しようとする、もしくは事業</a:t>
            </a:r>
            <a:r>
              <a:rPr lang="ja-JP" altLang="en-US" sz="2400" dirty="0">
                <a:latin typeface="Meiryo UI" pitchFamily="50" charset="-128"/>
                <a:ea typeface="Meiryo UI" pitchFamily="50" charset="-128"/>
                <a:cs typeface="Meiryo UI" pitchFamily="50" charset="-128"/>
              </a:rPr>
              <a:t>拡大に取り組もうとして</a:t>
            </a:r>
            <a:r>
              <a:rPr lang="ja-JP" altLang="en-US" sz="2400" dirty="0" smtClean="0">
                <a:latin typeface="Meiryo UI" pitchFamily="50" charset="-128"/>
                <a:ea typeface="Meiryo UI" pitchFamily="50" charset="-128"/>
                <a:cs typeface="Meiryo UI" pitchFamily="50" charset="-128"/>
              </a:rPr>
              <a:t>いる個人や　　法人、団体。</a:t>
            </a:r>
            <a:endParaRPr lang="en-US" altLang="ja-JP" sz="2400" dirty="0" smtClean="0">
              <a:latin typeface="Meiryo UI" pitchFamily="50" charset="-128"/>
              <a:ea typeface="Meiryo UI" pitchFamily="50" charset="-128"/>
              <a:cs typeface="Meiryo UI" pitchFamily="50" charset="-128"/>
            </a:endParaRPr>
          </a:p>
          <a:p>
            <a:pPr marL="0" indent="0">
              <a:buNone/>
            </a:pPr>
            <a:r>
              <a:rPr lang="ja-JP" altLang="en-US" sz="2400" dirty="0" smtClean="0">
                <a:latin typeface="Meiryo UI" pitchFamily="50" charset="-128"/>
                <a:ea typeface="Meiryo UI" pitchFamily="50" charset="-128"/>
                <a:cs typeface="Meiryo UI" pitchFamily="50" charset="-128"/>
              </a:rPr>
              <a:t>②村内に事業所等を設置し、継続した事業活動を行うことができる者。</a:t>
            </a:r>
            <a:endParaRPr lang="en-US" altLang="ja-JP" sz="2400" dirty="0" smtClean="0">
              <a:latin typeface="Meiryo UI" pitchFamily="50" charset="-128"/>
              <a:ea typeface="Meiryo UI" pitchFamily="50" charset="-128"/>
              <a:cs typeface="Meiryo UI" pitchFamily="50" charset="-128"/>
            </a:endParaRPr>
          </a:p>
          <a:p>
            <a:pPr marL="0" indent="0">
              <a:buNone/>
            </a:pPr>
            <a:r>
              <a:rPr lang="ja-JP" altLang="en-US" sz="2400" dirty="0" smtClean="0">
                <a:solidFill>
                  <a:prstClr val="black"/>
                </a:solidFill>
                <a:latin typeface="Meiryo UI" pitchFamily="50" charset="-128"/>
                <a:ea typeface="Meiryo UI" pitchFamily="50" charset="-128"/>
                <a:cs typeface="Meiryo UI" pitchFamily="50" charset="-128"/>
              </a:rPr>
              <a:t>③国税及び地方税の滞納がない者。</a:t>
            </a:r>
            <a:endParaRPr lang="en-US" altLang="ja-JP" sz="2400" dirty="0" smtClean="0">
              <a:solidFill>
                <a:prstClr val="black"/>
              </a:solidFill>
              <a:latin typeface="Meiryo UI" pitchFamily="50" charset="-128"/>
              <a:ea typeface="Meiryo UI" pitchFamily="50" charset="-128"/>
              <a:cs typeface="Meiryo UI" pitchFamily="50" charset="-128"/>
            </a:endParaRPr>
          </a:p>
          <a:p>
            <a:pPr marL="0" indent="0">
              <a:buNone/>
            </a:pPr>
            <a:r>
              <a:rPr lang="ja-JP" altLang="en-US" sz="2400" dirty="0" smtClean="0">
                <a:solidFill>
                  <a:prstClr val="black"/>
                </a:solidFill>
                <a:latin typeface="Meiryo UI" pitchFamily="50" charset="-128"/>
                <a:ea typeface="Meiryo UI" pitchFamily="50" charset="-128"/>
                <a:cs typeface="Meiryo UI" pitchFamily="50" charset="-128"/>
              </a:rPr>
              <a:t>④地方創生（人口増、少子化対策、経済活性化、関係人口創出、地域住民福祉の向上、地場産品の創出等）に資する者。</a:t>
            </a:r>
            <a:endParaRPr lang="en-US" altLang="ja-JP" sz="2400" dirty="0">
              <a:solidFill>
                <a:prstClr val="black"/>
              </a:solidFill>
              <a:latin typeface="Meiryo UI" pitchFamily="50" charset="-128"/>
              <a:ea typeface="Meiryo UI" pitchFamily="50" charset="-128"/>
              <a:cs typeface="Meiryo UI" pitchFamily="50" charset="-128"/>
            </a:endParaRPr>
          </a:p>
          <a:p>
            <a:pPr marL="0" indent="0">
              <a:buNone/>
            </a:pPr>
            <a:r>
              <a:rPr lang="ja-JP" altLang="en-US" sz="2400" dirty="0" smtClean="0">
                <a:solidFill>
                  <a:prstClr val="black"/>
                </a:solidFill>
                <a:latin typeface="Meiryo UI" pitchFamily="50" charset="-128"/>
                <a:ea typeface="Meiryo UI" pitchFamily="50" charset="-128"/>
                <a:cs typeface="Meiryo UI" pitchFamily="50" charset="-128"/>
              </a:rPr>
              <a:t>⑤クラウドファンディングにより、寄附額が目標額に達した者。</a:t>
            </a:r>
            <a:endParaRPr lang="en-US" altLang="ja-JP" sz="2400" dirty="0" smtClean="0">
              <a:solidFill>
                <a:prstClr val="black"/>
              </a:solidFill>
              <a:latin typeface="Meiryo UI" pitchFamily="50" charset="-128"/>
              <a:ea typeface="Meiryo UI" pitchFamily="50" charset="-128"/>
              <a:cs typeface="Meiryo UI" pitchFamily="50" charset="-128"/>
            </a:endParaRPr>
          </a:p>
          <a:p>
            <a:pPr marL="0" indent="0">
              <a:buNone/>
            </a:pPr>
            <a:r>
              <a:rPr lang="ja-JP" altLang="en-US" sz="2400" dirty="0" smtClean="0">
                <a:solidFill>
                  <a:prstClr val="black"/>
                </a:solidFill>
                <a:latin typeface="Meiryo UI" pitchFamily="50" charset="-128"/>
                <a:ea typeface="Meiryo UI" pitchFamily="50" charset="-128"/>
                <a:cs typeface="Meiryo UI" pitchFamily="50" charset="-128"/>
              </a:rPr>
              <a:t>上記①</a:t>
            </a:r>
            <a:r>
              <a:rPr lang="en-US" altLang="ja-JP" sz="2400" dirty="0" smtClean="0">
                <a:solidFill>
                  <a:prstClr val="black"/>
                </a:solidFill>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⑤</a:t>
            </a:r>
            <a:r>
              <a:rPr lang="ja-JP" altLang="en-US" sz="2400" dirty="0" smtClean="0">
                <a:solidFill>
                  <a:prstClr val="black"/>
                </a:solidFill>
                <a:latin typeface="Meiryo UI" pitchFamily="50" charset="-128"/>
                <a:ea typeface="Meiryo UI" pitchFamily="50" charset="-128"/>
                <a:cs typeface="Meiryo UI" pitchFamily="50" charset="-128"/>
              </a:rPr>
              <a:t>全ての事項を満たす者。</a:t>
            </a:r>
            <a:r>
              <a:rPr lang="ja-JP" altLang="en-US" sz="2400" dirty="0" smtClean="0">
                <a:latin typeface="Meiryo UI" pitchFamily="50" charset="-128"/>
                <a:ea typeface="Meiryo UI" pitchFamily="50" charset="-128"/>
                <a:cs typeface="Meiryo UI" pitchFamily="50" charset="-128"/>
              </a:rPr>
              <a:t>プロジェクトの審査及び採択までの流れは、</a:t>
            </a:r>
            <a:r>
              <a:rPr lang="ja-JP" altLang="en-US" sz="2400" b="1" dirty="0" smtClean="0">
                <a:solidFill>
                  <a:srgbClr val="C00000"/>
                </a:solidFill>
                <a:latin typeface="Meiryo UI" pitchFamily="50" charset="-128"/>
                <a:ea typeface="Meiryo UI" pitchFamily="50" charset="-128"/>
                <a:cs typeface="Meiryo UI" pitchFamily="50" charset="-128"/>
              </a:rPr>
              <a:t>にぎわいづくり起業者等支援事業に該当するものであれば準用する。該当しない事業については、金融機関等しかるべき機関へ必要書類を提出し、経営診断を受ける。</a:t>
            </a:r>
            <a:r>
              <a:rPr lang="ja-JP" altLang="en-US" sz="2400" dirty="0" smtClean="0">
                <a:latin typeface="Meiryo UI" pitchFamily="50" charset="-128"/>
                <a:ea typeface="Meiryo UI" pitchFamily="50" charset="-128"/>
                <a:cs typeface="Meiryo UI" pitchFamily="50" charset="-128"/>
              </a:rPr>
              <a:t>その他の案件については、都度協議して採択する。同一事業者の複数回制度利用可。</a:t>
            </a: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None/>
            </a:pPr>
            <a:endParaRPr lang="ja-JP" altLang="en-US" sz="2800" dirty="0">
              <a:latin typeface="Meiryo UI" pitchFamily="50" charset="-128"/>
              <a:ea typeface="Meiryo UI" pitchFamily="50" charset="-128"/>
              <a:cs typeface="Meiryo UI" pitchFamily="50" charset="-128"/>
            </a:endParaRPr>
          </a:p>
        </p:txBody>
      </p:sp>
      <p:sp>
        <p:nvSpPr>
          <p:cNvPr id="2" name="タイトル 1"/>
          <p:cNvSpPr>
            <a:spLocks noGrp="1"/>
          </p:cNvSpPr>
          <p:nvPr>
            <p:ph type="title"/>
          </p:nvPr>
        </p:nvSpPr>
        <p:spPr>
          <a:xfrm>
            <a:off x="1524000" y="53752"/>
            <a:ext cx="9144000" cy="1143000"/>
          </a:xfrm>
        </p:spPr>
        <p:txBody>
          <a:bodyPr>
            <a:normAutofit/>
          </a:bodyPr>
          <a:lstStyle/>
          <a:p>
            <a:pPr algn="l"/>
            <a:r>
              <a:rPr lang="ja-JP" altLang="en-US" sz="3600" dirty="0" smtClean="0">
                <a:latin typeface="Meiryo UI" pitchFamily="50" charset="-128"/>
                <a:ea typeface="Meiryo UI" pitchFamily="50" charset="-128"/>
                <a:cs typeface="Meiryo UI" pitchFamily="50" charset="-128"/>
              </a:rPr>
              <a:t>補助対象者は？</a:t>
            </a:r>
            <a:endParaRPr kumimoji="1" lang="ja-JP" altLang="en-US" sz="3600" dirty="0">
              <a:latin typeface="Meiryo UI" pitchFamily="50" charset="-128"/>
              <a:ea typeface="Meiryo UI" pitchFamily="50" charset="-128"/>
              <a:cs typeface="Meiryo UI" pitchFamily="50" charset="-128"/>
            </a:endParaRPr>
          </a:p>
        </p:txBody>
      </p:sp>
      <p:cxnSp>
        <p:nvCxnSpPr>
          <p:cNvPr id="5" name="直線コネクタ 4"/>
          <p:cNvCxnSpPr/>
          <p:nvPr/>
        </p:nvCxnSpPr>
        <p:spPr>
          <a:xfrm>
            <a:off x="1524000" y="908720"/>
            <a:ext cx="91440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524000" y="83671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フッター プレースホルダー 3"/>
          <p:cNvSpPr>
            <a:spLocks noGrp="1"/>
          </p:cNvSpPr>
          <p:nvPr>
            <p:ph type="ftr" sz="quarter" idx="11"/>
          </p:nvPr>
        </p:nvSpPr>
        <p:spPr/>
        <p:txBody>
          <a:bodyPr/>
          <a:lstStyle/>
          <a:p>
            <a:r>
              <a:rPr lang="en-US" altLang="ja-JP" dirty="0">
                <a:solidFill>
                  <a:schemeClr val="tx1"/>
                </a:solidFill>
              </a:rPr>
              <a:t>3</a:t>
            </a:r>
            <a:endParaRPr kumimoji="1" lang="ja-JP" altLang="en-US" dirty="0">
              <a:solidFill>
                <a:schemeClr val="tx1"/>
              </a:solidFill>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0496" y="5445224"/>
            <a:ext cx="1581999" cy="1453729"/>
          </a:xfrm>
          <a:prstGeom prst="rect">
            <a:avLst/>
          </a:prstGeom>
        </p:spPr>
      </p:pic>
    </p:spTree>
    <p:extLst>
      <p:ext uri="{BB962C8B-B14F-4D97-AF65-F5344CB8AC3E}">
        <p14:creationId xmlns:p14="http://schemas.microsoft.com/office/powerpoint/2010/main" val="4180981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1385" y="53752"/>
            <a:ext cx="11397374" cy="1143000"/>
          </a:xfrm>
        </p:spPr>
        <p:txBody>
          <a:bodyPr>
            <a:noAutofit/>
          </a:bodyPr>
          <a:lstStyle/>
          <a:p>
            <a:pPr algn="l"/>
            <a:r>
              <a:rPr lang="ja-JP" altLang="en-US" sz="3600" dirty="0" smtClean="0">
                <a:latin typeface="Meiryo UI" pitchFamily="50" charset="-128"/>
                <a:ea typeface="Meiryo UI" pitchFamily="50" charset="-128"/>
                <a:cs typeface="Meiryo UI" pitchFamily="50" charset="-128"/>
              </a:rPr>
              <a:t>クラウドファンディングで集まった寄附金の使途の内訳</a:t>
            </a:r>
            <a:endParaRPr kumimoji="1" lang="ja-JP" altLang="en-US" sz="3600" dirty="0">
              <a:latin typeface="Meiryo UI" pitchFamily="50" charset="-128"/>
              <a:ea typeface="Meiryo UI" pitchFamily="50" charset="-128"/>
              <a:cs typeface="Meiryo UI" pitchFamily="50" charset="-128"/>
            </a:endParaRPr>
          </a:p>
        </p:txBody>
      </p:sp>
      <p:cxnSp>
        <p:nvCxnSpPr>
          <p:cNvPr id="5" name="直線コネクタ 4"/>
          <p:cNvCxnSpPr/>
          <p:nvPr/>
        </p:nvCxnSpPr>
        <p:spPr>
          <a:xfrm>
            <a:off x="839416" y="908720"/>
            <a:ext cx="1072919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839416" y="836712"/>
            <a:ext cx="10729192" cy="586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35360" y="5373216"/>
            <a:ext cx="2915816" cy="584775"/>
          </a:xfrm>
          <a:prstGeom prst="rect">
            <a:avLst/>
          </a:prstGeom>
          <a:noFill/>
        </p:spPr>
        <p:txBody>
          <a:bodyPr wrap="square" rtlCol="0">
            <a:spAutoFit/>
          </a:bodyPr>
          <a:lstStyle/>
          <a:p>
            <a:pPr algn="ctr"/>
            <a:r>
              <a:rPr kumimoji="1" lang="ja-JP" altLang="en-US" sz="3200" b="1" dirty="0" smtClean="0">
                <a:solidFill>
                  <a:schemeClr val="bg1"/>
                </a:solidFill>
              </a:rPr>
              <a:t>⑥事業開始</a:t>
            </a:r>
            <a:endParaRPr kumimoji="1" lang="ja-JP" altLang="en-US" sz="3200" b="1" dirty="0">
              <a:solidFill>
                <a:schemeClr val="bg1"/>
              </a:solidFill>
            </a:endParaRPr>
          </a:p>
        </p:txBody>
      </p:sp>
      <p:sp>
        <p:nvSpPr>
          <p:cNvPr id="35" name="コンテンツ プレースホルダー 2"/>
          <p:cNvSpPr>
            <a:spLocks noGrp="1"/>
          </p:cNvSpPr>
          <p:nvPr>
            <p:ph idx="1"/>
          </p:nvPr>
        </p:nvSpPr>
        <p:spPr>
          <a:xfrm>
            <a:off x="551384" y="1190789"/>
            <a:ext cx="10116616" cy="3293651"/>
          </a:xfrm>
        </p:spPr>
        <p:txBody>
          <a:bodyPr>
            <a:normAutofit/>
          </a:bodyPr>
          <a:lstStyle/>
          <a:p>
            <a:pPr marL="0" indent="0">
              <a:buNone/>
            </a:pPr>
            <a:r>
              <a:rPr lang="ja-JP" altLang="en-US" sz="2800" dirty="0" smtClean="0">
                <a:latin typeface="Meiryo UI" pitchFamily="50" charset="-128"/>
                <a:ea typeface="Meiryo UI" pitchFamily="50" charset="-128"/>
                <a:cs typeface="Meiryo UI" pitchFamily="50" charset="-128"/>
              </a:rPr>
              <a:t>・クラウドファンディングでいただいた寄附金の使途は、</a:t>
            </a:r>
            <a:endParaRPr lang="en-US" altLang="ja-JP" sz="2800" dirty="0" smtClean="0">
              <a:latin typeface="Meiryo UI" pitchFamily="50" charset="-128"/>
              <a:ea typeface="Meiryo UI" pitchFamily="50" charset="-128"/>
              <a:cs typeface="Meiryo UI" pitchFamily="50" charset="-128"/>
            </a:endParaRPr>
          </a:p>
          <a:p>
            <a:pPr marL="0" indent="0">
              <a:buNone/>
            </a:pPr>
            <a:r>
              <a:rPr lang="ja-JP" altLang="en-US" sz="2800" dirty="0" smtClean="0">
                <a:latin typeface="Meiryo UI" pitchFamily="50" charset="-128"/>
                <a:ea typeface="Meiryo UI" pitchFamily="50" charset="-128"/>
                <a:cs typeface="Meiryo UI" pitchFamily="50" charset="-128"/>
              </a:rPr>
              <a:t>寄附総額の４０％が企業への補助金、</a:t>
            </a:r>
            <a:endParaRPr lang="en-US" altLang="ja-JP" sz="2800" dirty="0" smtClean="0">
              <a:latin typeface="Meiryo UI" pitchFamily="50" charset="-128"/>
              <a:ea typeface="Meiryo UI" pitchFamily="50" charset="-128"/>
              <a:cs typeface="Meiryo UI" pitchFamily="50" charset="-128"/>
            </a:endParaRPr>
          </a:p>
          <a:p>
            <a:pPr marL="0" indent="0">
              <a:buNone/>
            </a:pPr>
            <a:r>
              <a:rPr lang="ja-JP" altLang="en-US" sz="2800" dirty="0" smtClean="0">
                <a:latin typeface="Meiryo UI" pitchFamily="50" charset="-128"/>
                <a:ea typeface="Meiryo UI" pitchFamily="50" charset="-128"/>
                <a:cs typeface="Meiryo UI" pitchFamily="50" charset="-128"/>
              </a:rPr>
              <a:t>３０％が村の経費（寄附金募集に係る経費、</a:t>
            </a:r>
            <a:endParaRPr lang="en-US" altLang="ja-JP" sz="2800" dirty="0" smtClean="0">
              <a:latin typeface="Meiryo UI" pitchFamily="50" charset="-128"/>
              <a:ea typeface="Meiryo UI" pitchFamily="50" charset="-128"/>
              <a:cs typeface="Meiryo UI" pitchFamily="50" charset="-128"/>
            </a:endParaRPr>
          </a:p>
          <a:p>
            <a:pPr marL="0" indent="0">
              <a:buNone/>
            </a:pPr>
            <a:r>
              <a:rPr lang="ja-JP" altLang="en-US" sz="2800" dirty="0" smtClean="0">
                <a:latin typeface="Meiryo UI" pitchFamily="50" charset="-128"/>
                <a:ea typeface="Meiryo UI" pitchFamily="50" charset="-128"/>
                <a:cs typeface="Meiryo UI" pitchFamily="50" charset="-128"/>
              </a:rPr>
              <a:t>ＰＲ経費、村の返礼品の送料ほか）、残る３０</a:t>
            </a:r>
            <a:endParaRPr lang="en-US" altLang="ja-JP" sz="2800" dirty="0" smtClean="0">
              <a:latin typeface="Meiryo UI" pitchFamily="50" charset="-128"/>
              <a:ea typeface="Meiryo UI" pitchFamily="50" charset="-128"/>
              <a:cs typeface="Meiryo UI" pitchFamily="50" charset="-128"/>
            </a:endParaRPr>
          </a:p>
          <a:p>
            <a:pPr marL="0" indent="0">
              <a:buNone/>
            </a:pPr>
            <a:r>
              <a:rPr lang="ja-JP" altLang="en-US" sz="2800" dirty="0" smtClean="0">
                <a:latin typeface="Meiryo UI" pitchFamily="50" charset="-128"/>
                <a:ea typeface="Meiryo UI" pitchFamily="50" charset="-128"/>
                <a:cs typeface="Meiryo UI" pitchFamily="50" charset="-128"/>
              </a:rPr>
              <a:t>％を返礼品代金に充てる。</a:t>
            </a:r>
            <a:endParaRPr lang="en-US" altLang="ja-JP" sz="2800" dirty="0">
              <a:solidFill>
                <a:prstClr val="black"/>
              </a:solidFill>
              <a:latin typeface="Meiryo UI" pitchFamily="50" charset="-128"/>
              <a:ea typeface="Meiryo UI" pitchFamily="50" charset="-128"/>
              <a:cs typeface="Meiryo UI" pitchFamily="50" charset="-128"/>
            </a:endParaRPr>
          </a:p>
          <a:p>
            <a:pPr marL="0" indent="0">
              <a:buNone/>
            </a:pPr>
            <a:endParaRPr lang="en-US" altLang="ja-JP" sz="2800" dirty="0" smtClean="0">
              <a:latin typeface="Meiryo UI" pitchFamily="50" charset="-128"/>
              <a:ea typeface="Meiryo UI" pitchFamily="50" charset="-128"/>
              <a:cs typeface="Meiryo UI" pitchFamily="50" charset="-128"/>
            </a:endParaRPr>
          </a:p>
          <a:p>
            <a:pPr marL="0" indent="0">
              <a:buNone/>
            </a:pPr>
            <a:endParaRPr lang="ja-JP" altLang="en-US" sz="2800" dirty="0">
              <a:latin typeface="Meiryo UI" pitchFamily="50" charset="-128"/>
              <a:ea typeface="Meiryo UI" pitchFamily="50" charset="-128"/>
              <a:cs typeface="Meiryo UI" pitchFamily="50" charset="-128"/>
            </a:endParaRPr>
          </a:p>
        </p:txBody>
      </p:sp>
      <p:sp>
        <p:nvSpPr>
          <p:cNvPr id="7" name="正方形/長方形 6"/>
          <p:cNvSpPr/>
          <p:nvPr/>
        </p:nvSpPr>
        <p:spPr>
          <a:xfrm>
            <a:off x="551384" y="4772471"/>
            <a:ext cx="4248472" cy="1824881"/>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4871864" y="4772472"/>
            <a:ext cx="3528392" cy="1824880"/>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8472264" y="4772472"/>
            <a:ext cx="3528392" cy="1824880"/>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p:cNvCxnSpPr/>
          <p:nvPr/>
        </p:nvCxnSpPr>
        <p:spPr>
          <a:xfrm>
            <a:off x="551384" y="5733256"/>
            <a:ext cx="4248472"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a:xfrm>
            <a:off x="4871864" y="5733256"/>
            <a:ext cx="3528392"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8472264" y="5733256"/>
            <a:ext cx="3528392"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sp>
        <p:nvSpPr>
          <p:cNvPr id="45" name="テキスト ボックス 44"/>
          <p:cNvSpPr txBox="1"/>
          <p:nvPr/>
        </p:nvSpPr>
        <p:spPr>
          <a:xfrm>
            <a:off x="695400" y="4891807"/>
            <a:ext cx="3960440" cy="707886"/>
          </a:xfrm>
          <a:prstGeom prst="rect">
            <a:avLst/>
          </a:prstGeom>
          <a:noFill/>
        </p:spPr>
        <p:txBody>
          <a:bodyPr wrap="square" rtlCol="0">
            <a:spAutoFit/>
          </a:bodyPr>
          <a:lstStyle/>
          <a:p>
            <a:pPr algn="ctr"/>
            <a:r>
              <a:rPr lang="ja-JP" altLang="en-US" sz="4000" b="1" dirty="0" smtClean="0">
                <a:solidFill>
                  <a:schemeClr val="bg1"/>
                </a:solidFill>
              </a:rPr>
              <a:t>企業への</a:t>
            </a:r>
            <a:r>
              <a:rPr kumimoji="1" lang="ja-JP" altLang="en-US" sz="4000" b="1" dirty="0" smtClean="0">
                <a:solidFill>
                  <a:schemeClr val="bg1"/>
                </a:solidFill>
              </a:rPr>
              <a:t>補助金</a:t>
            </a:r>
            <a:endParaRPr kumimoji="1" lang="ja-JP" altLang="en-US" sz="4000" b="1" dirty="0">
              <a:solidFill>
                <a:schemeClr val="bg1"/>
              </a:solidFill>
            </a:endParaRPr>
          </a:p>
        </p:txBody>
      </p:sp>
      <p:sp>
        <p:nvSpPr>
          <p:cNvPr id="47" name="テキスト ボックス 46"/>
          <p:cNvSpPr txBox="1"/>
          <p:nvPr/>
        </p:nvSpPr>
        <p:spPr>
          <a:xfrm>
            <a:off x="8652284" y="4891807"/>
            <a:ext cx="3132348" cy="769441"/>
          </a:xfrm>
          <a:prstGeom prst="rect">
            <a:avLst/>
          </a:prstGeom>
          <a:noFill/>
        </p:spPr>
        <p:txBody>
          <a:bodyPr wrap="square" rtlCol="0">
            <a:spAutoFit/>
          </a:bodyPr>
          <a:lstStyle/>
          <a:p>
            <a:pPr algn="ctr"/>
            <a:r>
              <a:rPr kumimoji="1" lang="ja-JP" altLang="en-US" sz="4400" b="1" dirty="0" smtClean="0">
                <a:solidFill>
                  <a:schemeClr val="bg1"/>
                </a:solidFill>
              </a:rPr>
              <a:t>返礼品代金</a:t>
            </a:r>
            <a:endParaRPr kumimoji="1" lang="ja-JP" altLang="en-US" sz="4400" b="1" dirty="0">
              <a:solidFill>
                <a:schemeClr val="bg1"/>
              </a:solidFill>
            </a:endParaRPr>
          </a:p>
        </p:txBody>
      </p:sp>
      <p:sp>
        <p:nvSpPr>
          <p:cNvPr id="48" name="テキスト ボックス 47"/>
          <p:cNvSpPr txBox="1"/>
          <p:nvPr/>
        </p:nvSpPr>
        <p:spPr>
          <a:xfrm>
            <a:off x="5051884" y="4891807"/>
            <a:ext cx="3132348" cy="769441"/>
          </a:xfrm>
          <a:prstGeom prst="rect">
            <a:avLst/>
          </a:prstGeom>
          <a:noFill/>
        </p:spPr>
        <p:txBody>
          <a:bodyPr wrap="square" rtlCol="0">
            <a:spAutoFit/>
          </a:bodyPr>
          <a:lstStyle/>
          <a:p>
            <a:pPr algn="ctr"/>
            <a:r>
              <a:rPr lang="ja-JP" altLang="en-US" sz="4400" b="1" dirty="0" smtClean="0">
                <a:solidFill>
                  <a:schemeClr val="bg1"/>
                </a:solidFill>
              </a:rPr>
              <a:t>村の経費</a:t>
            </a:r>
            <a:endParaRPr kumimoji="1" lang="ja-JP" altLang="en-US" sz="4400" b="1" dirty="0">
              <a:solidFill>
                <a:schemeClr val="bg1"/>
              </a:solidFill>
            </a:endParaRPr>
          </a:p>
        </p:txBody>
      </p:sp>
      <p:sp>
        <p:nvSpPr>
          <p:cNvPr id="49" name="テキスト ボックス 48"/>
          <p:cNvSpPr txBox="1"/>
          <p:nvPr/>
        </p:nvSpPr>
        <p:spPr>
          <a:xfrm>
            <a:off x="1271464" y="5683895"/>
            <a:ext cx="3132348" cy="769441"/>
          </a:xfrm>
          <a:prstGeom prst="rect">
            <a:avLst/>
          </a:prstGeom>
          <a:noFill/>
        </p:spPr>
        <p:txBody>
          <a:bodyPr wrap="square" rtlCol="0">
            <a:spAutoFit/>
          </a:bodyPr>
          <a:lstStyle/>
          <a:p>
            <a:pPr algn="ctr"/>
            <a:r>
              <a:rPr lang="ja-JP" altLang="en-US" sz="4400" b="1" dirty="0" smtClean="0"/>
              <a:t>４０％</a:t>
            </a:r>
            <a:endParaRPr kumimoji="1" lang="ja-JP" altLang="en-US" sz="4400" b="1" dirty="0"/>
          </a:p>
        </p:txBody>
      </p:sp>
      <p:sp>
        <p:nvSpPr>
          <p:cNvPr id="50" name="テキスト ボックス 49"/>
          <p:cNvSpPr txBox="1"/>
          <p:nvPr/>
        </p:nvSpPr>
        <p:spPr>
          <a:xfrm>
            <a:off x="5087888" y="5733256"/>
            <a:ext cx="3132348" cy="769441"/>
          </a:xfrm>
          <a:prstGeom prst="rect">
            <a:avLst/>
          </a:prstGeom>
          <a:noFill/>
        </p:spPr>
        <p:txBody>
          <a:bodyPr wrap="square" rtlCol="0">
            <a:spAutoFit/>
          </a:bodyPr>
          <a:lstStyle/>
          <a:p>
            <a:pPr algn="ctr"/>
            <a:r>
              <a:rPr lang="ja-JP" altLang="en-US" sz="4400" b="1" dirty="0"/>
              <a:t>３</a:t>
            </a:r>
            <a:r>
              <a:rPr lang="ja-JP" altLang="en-US" sz="4400" b="1" dirty="0" smtClean="0"/>
              <a:t>０％</a:t>
            </a:r>
            <a:endParaRPr kumimoji="1" lang="ja-JP" altLang="en-US" sz="4400" b="1" dirty="0"/>
          </a:p>
        </p:txBody>
      </p:sp>
      <p:sp>
        <p:nvSpPr>
          <p:cNvPr id="51" name="テキスト ボックス 50"/>
          <p:cNvSpPr txBox="1"/>
          <p:nvPr/>
        </p:nvSpPr>
        <p:spPr>
          <a:xfrm>
            <a:off x="8688288" y="5733256"/>
            <a:ext cx="3132348" cy="769441"/>
          </a:xfrm>
          <a:prstGeom prst="rect">
            <a:avLst/>
          </a:prstGeom>
          <a:noFill/>
        </p:spPr>
        <p:txBody>
          <a:bodyPr wrap="square" rtlCol="0">
            <a:spAutoFit/>
          </a:bodyPr>
          <a:lstStyle/>
          <a:p>
            <a:pPr algn="ctr"/>
            <a:r>
              <a:rPr lang="ja-JP" altLang="en-US" sz="4400" b="1" dirty="0"/>
              <a:t>３</a:t>
            </a:r>
            <a:r>
              <a:rPr lang="ja-JP" altLang="en-US" sz="4400" b="1" dirty="0" smtClean="0"/>
              <a:t>０％</a:t>
            </a:r>
            <a:endParaRPr kumimoji="1" lang="ja-JP" altLang="en-US" sz="4400" b="1" dirty="0"/>
          </a:p>
        </p:txBody>
      </p:sp>
      <p:pic>
        <p:nvPicPr>
          <p:cNvPr id="32" name="図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0256" y="1268760"/>
            <a:ext cx="3548503" cy="2783631"/>
          </a:xfrm>
          <a:prstGeom prst="rect">
            <a:avLst/>
          </a:prstGeom>
        </p:spPr>
      </p:pic>
      <p:sp>
        <p:nvSpPr>
          <p:cNvPr id="57" name="テキスト ボックス 56"/>
          <p:cNvSpPr txBox="1"/>
          <p:nvPr/>
        </p:nvSpPr>
        <p:spPr>
          <a:xfrm>
            <a:off x="5087888" y="3861048"/>
            <a:ext cx="3132348" cy="769441"/>
          </a:xfrm>
          <a:prstGeom prst="rect">
            <a:avLst/>
          </a:prstGeom>
          <a:noFill/>
        </p:spPr>
        <p:txBody>
          <a:bodyPr wrap="square" rtlCol="0">
            <a:spAutoFit/>
          </a:bodyPr>
          <a:lstStyle/>
          <a:p>
            <a:pPr algn="ctr"/>
            <a:r>
              <a:rPr lang="ja-JP" altLang="en-US" sz="4400" b="1" dirty="0">
                <a:ln>
                  <a:solidFill>
                    <a:schemeClr val="tx1"/>
                  </a:solidFill>
                </a:ln>
                <a:solidFill>
                  <a:srgbClr val="FFFF00"/>
                </a:solidFill>
              </a:rPr>
              <a:t>寄附</a:t>
            </a:r>
            <a:r>
              <a:rPr lang="ja-JP" altLang="en-US" sz="4400" b="1" dirty="0" smtClean="0">
                <a:ln>
                  <a:solidFill>
                    <a:schemeClr val="tx1"/>
                  </a:solidFill>
                </a:ln>
                <a:solidFill>
                  <a:srgbClr val="FFFF00"/>
                </a:solidFill>
              </a:rPr>
              <a:t>金総額</a:t>
            </a:r>
            <a:endParaRPr kumimoji="1" lang="ja-JP" altLang="en-US" sz="4400" b="1" dirty="0">
              <a:ln>
                <a:solidFill>
                  <a:schemeClr val="tx1"/>
                </a:solidFill>
              </a:ln>
              <a:solidFill>
                <a:srgbClr val="FFFF00"/>
              </a:solidFill>
            </a:endParaRPr>
          </a:p>
        </p:txBody>
      </p:sp>
      <p:cxnSp>
        <p:nvCxnSpPr>
          <p:cNvPr id="58" name="直線矢印コネクタ 57"/>
          <p:cNvCxnSpPr/>
          <p:nvPr/>
        </p:nvCxnSpPr>
        <p:spPr>
          <a:xfrm flipV="1">
            <a:off x="551384" y="4630489"/>
            <a:ext cx="11449272" cy="1"/>
          </a:xfrm>
          <a:prstGeom prst="straightConnector1">
            <a:avLst/>
          </a:prstGeom>
          <a:ln w="57150">
            <a:solidFill>
              <a:srgbClr val="FFFF00"/>
            </a:solidFill>
            <a:headEnd type="triangle"/>
            <a:tailEnd type="triangle"/>
          </a:ln>
        </p:spPr>
        <p:style>
          <a:lnRef idx="1">
            <a:schemeClr val="dk1"/>
          </a:lnRef>
          <a:fillRef idx="0">
            <a:schemeClr val="dk1"/>
          </a:fillRef>
          <a:effectRef idx="0">
            <a:schemeClr val="dk1"/>
          </a:effectRef>
          <a:fontRef idx="minor">
            <a:schemeClr val="tx1"/>
          </a:fontRef>
        </p:style>
      </p:cxnSp>
      <p:sp>
        <p:nvSpPr>
          <p:cNvPr id="62" name="フッター プレースホルダー 61"/>
          <p:cNvSpPr>
            <a:spLocks noGrp="1"/>
          </p:cNvSpPr>
          <p:nvPr>
            <p:ph type="ftr" sz="quarter" idx="11"/>
          </p:nvPr>
        </p:nvSpPr>
        <p:spPr/>
        <p:txBody>
          <a:bodyPr/>
          <a:lstStyle/>
          <a:p>
            <a:r>
              <a:rPr lang="en-US" altLang="ja-JP" dirty="0">
                <a:solidFill>
                  <a:schemeClr val="tx1"/>
                </a:solidFill>
              </a:rPr>
              <a:t>4</a:t>
            </a:r>
            <a:endParaRPr kumimoji="1" lang="ja-JP" altLang="en-US" dirty="0">
              <a:solidFill>
                <a:schemeClr val="tx1"/>
              </a:solidFill>
            </a:endParaRPr>
          </a:p>
        </p:txBody>
      </p:sp>
    </p:spTree>
    <p:extLst>
      <p:ext uri="{BB962C8B-B14F-4D97-AF65-F5344CB8AC3E}">
        <p14:creationId xmlns:p14="http://schemas.microsoft.com/office/powerpoint/2010/main" val="83157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3392" y="1190788"/>
            <a:ext cx="10801200" cy="5530688"/>
          </a:xfrm>
        </p:spPr>
        <p:txBody>
          <a:bodyPr>
            <a:normAutofit/>
          </a:bodyPr>
          <a:lstStyle/>
          <a:p>
            <a:pPr marL="0" indent="0">
              <a:buNone/>
            </a:pPr>
            <a:endParaRPr lang="en-US" altLang="ja-JP" sz="2400" dirty="0" smtClean="0">
              <a:solidFill>
                <a:prstClr val="black"/>
              </a:solidFill>
              <a:latin typeface="Meiryo UI" pitchFamily="50" charset="-128"/>
              <a:ea typeface="Meiryo UI" pitchFamily="50" charset="-128"/>
              <a:cs typeface="Meiryo UI" pitchFamily="50" charset="-128"/>
            </a:endParaRPr>
          </a:p>
          <a:p>
            <a:pPr marL="0" indent="0">
              <a:buNone/>
            </a:pPr>
            <a:endParaRPr lang="en-US" altLang="ja-JP" sz="2400" dirty="0">
              <a:solidFill>
                <a:prstClr val="black"/>
              </a:solidFill>
              <a:latin typeface="Meiryo UI" pitchFamily="50" charset="-128"/>
              <a:ea typeface="Meiryo UI" pitchFamily="50" charset="-128"/>
              <a:cs typeface="Meiryo UI" pitchFamily="50" charset="-128"/>
            </a:endParaRPr>
          </a:p>
          <a:p>
            <a:pPr marL="0" indent="0">
              <a:buNone/>
            </a:pPr>
            <a:endParaRPr lang="en-US" altLang="ja-JP" sz="2400" dirty="0" smtClean="0">
              <a:solidFill>
                <a:prstClr val="black"/>
              </a:solidFill>
              <a:latin typeface="Meiryo UI" pitchFamily="50" charset="-128"/>
              <a:ea typeface="Meiryo UI" pitchFamily="50" charset="-128"/>
              <a:cs typeface="Meiryo UI" pitchFamily="50" charset="-128"/>
            </a:endParaRPr>
          </a:p>
          <a:p>
            <a:pPr marL="0" indent="0">
              <a:buNone/>
            </a:pPr>
            <a:endParaRPr lang="en-US" altLang="ja-JP" sz="2400" b="1" dirty="0" smtClean="0">
              <a:solidFill>
                <a:srgbClr val="FF0000"/>
              </a:solidFill>
              <a:latin typeface="HGS教科書体" panose="02020600000000000000" pitchFamily="18" charset="-128"/>
              <a:ea typeface="HGS教科書体" panose="02020600000000000000" pitchFamily="18" charset="-128"/>
              <a:cs typeface="Meiryo UI" pitchFamily="50" charset="-128"/>
            </a:endParaRPr>
          </a:p>
          <a:p>
            <a:pPr marL="0" indent="0">
              <a:buNone/>
            </a:pPr>
            <a:endParaRPr lang="en-US" altLang="ja-JP" sz="2400" dirty="0" smtClean="0">
              <a:latin typeface="HGS教科書体" panose="02020600000000000000" pitchFamily="18" charset="-128"/>
              <a:ea typeface="HGS教科書体" panose="02020600000000000000" pitchFamily="18" charset="-128"/>
              <a:cs typeface="Meiryo UI" pitchFamily="50" charset="-128"/>
            </a:endParaRPr>
          </a:p>
          <a:p>
            <a:pPr marL="0" indent="0">
              <a:buNone/>
            </a:pPr>
            <a:endParaRPr lang="ja-JP" altLang="en-US" sz="2800" dirty="0">
              <a:latin typeface="Meiryo UI" pitchFamily="50" charset="-128"/>
              <a:ea typeface="Meiryo UI" pitchFamily="50" charset="-128"/>
              <a:cs typeface="Meiryo UI" pitchFamily="50" charset="-128"/>
            </a:endParaRPr>
          </a:p>
        </p:txBody>
      </p:sp>
      <p:sp>
        <p:nvSpPr>
          <p:cNvPr id="2" name="タイトル 1"/>
          <p:cNvSpPr>
            <a:spLocks noGrp="1"/>
          </p:cNvSpPr>
          <p:nvPr>
            <p:ph type="title"/>
          </p:nvPr>
        </p:nvSpPr>
        <p:spPr>
          <a:xfrm>
            <a:off x="1524000" y="53752"/>
            <a:ext cx="9144000" cy="1143000"/>
          </a:xfrm>
        </p:spPr>
        <p:txBody>
          <a:bodyPr>
            <a:normAutofit/>
          </a:bodyPr>
          <a:lstStyle/>
          <a:p>
            <a:pPr algn="l"/>
            <a:r>
              <a:rPr lang="ja-JP" altLang="en-US" sz="3600" dirty="0" smtClean="0">
                <a:latin typeface="Meiryo UI" pitchFamily="50" charset="-128"/>
                <a:ea typeface="Meiryo UI" pitchFamily="50" charset="-128"/>
                <a:cs typeface="Meiryo UI" pitchFamily="50" charset="-128"/>
              </a:rPr>
              <a:t>補助事業全体フロー</a:t>
            </a:r>
            <a:endParaRPr kumimoji="1" lang="ja-JP" altLang="en-US" sz="3600" dirty="0">
              <a:latin typeface="Meiryo UI" pitchFamily="50" charset="-128"/>
              <a:ea typeface="Meiryo UI" pitchFamily="50" charset="-128"/>
              <a:cs typeface="Meiryo UI" pitchFamily="50" charset="-128"/>
            </a:endParaRPr>
          </a:p>
        </p:txBody>
      </p:sp>
      <p:cxnSp>
        <p:nvCxnSpPr>
          <p:cNvPr id="5" name="直線コネクタ 4"/>
          <p:cNvCxnSpPr/>
          <p:nvPr/>
        </p:nvCxnSpPr>
        <p:spPr>
          <a:xfrm>
            <a:off x="1524000" y="908720"/>
            <a:ext cx="9144000"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1524000" y="836712"/>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847328" y="1052736"/>
            <a:ext cx="1936304" cy="5805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99864" y="1052736"/>
            <a:ext cx="2915816" cy="584775"/>
          </a:xfrm>
          <a:prstGeom prst="rect">
            <a:avLst/>
          </a:prstGeom>
          <a:noFill/>
        </p:spPr>
        <p:txBody>
          <a:bodyPr wrap="square" rtlCol="0">
            <a:spAutoFit/>
          </a:bodyPr>
          <a:lstStyle/>
          <a:p>
            <a:pPr algn="ctr"/>
            <a:r>
              <a:rPr lang="ja-JP" altLang="en-US" sz="3200" b="1" dirty="0" smtClean="0">
                <a:solidFill>
                  <a:schemeClr val="bg1"/>
                </a:solidFill>
              </a:rPr>
              <a:t>①</a:t>
            </a:r>
            <a:r>
              <a:rPr lang="ja-JP" altLang="en-US" sz="3200" b="1" dirty="0">
                <a:solidFill>
                  <a:schemeClr val="bg1"/>
                </a:solidFill>
              </a:rPr>
              <a:t>応募</a:t>
            </a:r>
            <a:endParaRPr kumimoji="1" lang="ja-JP" altLang="en-US" sz="3200" b="1" dirty="0">
              <a:solidFill>
                <a:schemeClr val="bg1"/>
              </a:solidFill>
            </a:endParaRPr>
          </a:p>
        </p:txBody>
      </p:sp>
      <p:sp>
        <p:nvSpPr>
          <p:cNvPr id="10" name="角丸四角形 9"/>
          <p:cNvSpPr/>
          <p:nvPr/>
        </p:nvSpPr>
        <p:spPr>
          <a:xfrm>
            <a:off x="3313668" y="1052735"/>
            <a:ext cx="1979953" cy="580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789820" y="1052736"/>
            <a:ext cx="2915816" cy="584775"/>
          </a:xfrm>
          <a:prstGeom prst="rect">
            <a:avLst/>
          </a:prstGeom>
          <a:noFill/>
        </p:spPr>
        <p:txBody>
          <a:bodyPr wrap="square" rtlCol="0">
            <a:spAutoFit/>
          </a:bodyPr>
          <a:lstStyle/>
          <a:p>
            <a:pPr algn="ctr"/>
            <a:r>
              <a:rPr lang="ja-JP" altLang="en-US" sz="3200" b="1" dirty="0" smtClean="0">
                <a:solidFill>
                  <a:schemeClr val="bg1"/>
                </a:solidFill>
              </a:rPr>
              <a:t>②</a:t>
            </a:r>
            <a:r>
              <a:rPr lang="ja-JP" altLang="en-US" sz="3200" b="1" dirty="0">
                <a:solidFill>
                  <a:schemeClr val="bg1"/>
                </a:solidFill>
              </a:rPr>
              <a:t>審査</a:t>
            </a:r>
            <a:endParaRPr kumimoji="1" lang="ja-JP" altLang="en-US" sz="3200" b="1" dirty="0">
              <a:solidFill>
                <a:schemeClr val="bg1"/>
              </a:solidFill>
            </a:endParaRPr>
          </a:p>
        </p:txBody>
      </p:sp>
      <p:sp>
        <p:nvSpPr>
          <p:cNvPr id="13" name="角丸四角形 12"/>
          <p:cNvSpPr/>
          <p:nvPr/>
        </p:nvSpPr>
        <p:spPr>
          <a:xfrm>
            <a:off x="5835255" y="1056701"/>
            <a:ext cx="1986141" cy="592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340424" y="1064246"/>
            <a:ext cx="2915816" cy="584775"/>
          </a:xfrm>
          <a:prstGeom prst="rect">
            <a:avLst/>
          </a:prstGeom>
          <a:noFill/>
        </p:spPr>
        <p:txBody>
          <a:bodyPr wrap="square" rtlCol="0">
            <a:spAutoFit/>
          </a:bodyPr>
          <a:lstStyle/>
          <a:p>
            <a:pPr algn="ctr"/>
            <a:r>
              <a:rPr lang="ja-JP" altLang="en-US" sz="3200" b="1" dirty="0" smtClean="0">
                <a:solidFill>
                  <a:schemeClr val="bg1"/>
                </a:solidFill>
              </a:rPr>
              <a:t>③</a:t>
            </a:r>
            <a:r>
              <a:rPr lang="ja-JP" altLang="en-US" sz="3200" b="1" dirty="0">
                <a:solidFill>
                  <a:schemeClr val="bg1"/>
                </a:solidFill>
              </a:rPr>
              <a:t>採択</a:t>
            </a:r>
            <a:endParaRPr kumimoji="1" lang="ja-JP" altLang="en-US" sz="3200" b="1" dirty="0">
              <a:solidFill>
                <a:schemeClr val="bg1"/>
              </a:solidFill>
            </a:endParaRPr>
          </a:p>
        </p:txBody>
      </p:sp>
      <p:sp>
        <p:nvSpPr>
          <p:cNvPr id="16" name="角丸四角形 15"/>
          <p:cNvSpPr/>
          <p:nvPr/>
        </p:nvSpPr>
        <p:spPr>
          <a:xfrm>
            <a:off x="47328" y="2204864"/>
            <a:ext cx="3266340" cy="3965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369649" y="5531247"/>
            <a:ext cx="2755754" cy="1116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3863752" y="2197908"/>
            <a:ext cx="8249292" cy="2959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3624833" y="5777233"/>
            <a:ext cx="2121517" cy="856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9770658" y="5517232"/>
            <a:ext cx="2374014" cy="11161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63352" y="2204864"/>
            <a:ext cx="2915816" cy="584775"/>
          </a:xfrm>
          <a:prstGeom prst="rect">
            <a:avLst/>
          </a:prstGeom>
          <a:noFill/>
        </p:spPr>
        <p:txBody>
          <a:bodyPr wrap="square" rtlCol="0">
            <a:spAutoFit/>
          </a:bodyPr>
          <a:lstStyle/>
          <a:p>
            <a:pPr algn="ctr"/>
            <a:r>
              <a:rPr lang="ja-JP" altLang="en-US" sz="3200" b="1" dirty="0" smtClean="0">
                <a:solidFill>
                  <a:schemeClr val="bg1"/>
                </a:solidFill>
              </a:rPr>
              <a:t>④ＣＦ実施</a:t>
            </a:r>
            <a:endParaRPr kumimoji="1" lang="ja-JP" altLang="en-US" sz="3200" b="1" dirty="0">
              <a:solidFill>
                <a:schemeClr val="bg1"/>
              </a:solidFill>
            </a:endParaRPr>
          </a:p>
        </p:txBody>
      </p:sp>
      <p:sp>
        <p:nvSpPr>
          <p:cNvPr id="22" name="テキスト ボックス 21"/>
          <p:cNvSpPr txBox="1"/>
          <p:nvPr/>
        </p:nvSpPr>
        <p:spPr>
          <a:xfrm>
            <a:off x="3647728" y="2348880"/>
            <a:ext cx="3275856" cy="584775"/>
          </a:xfrm>
          <a:prstGeom prst="rect">
            <a:avLst/>
          </a:prstGeom>
          <a:noFill/>
        </p:spPr>
        <p:txBody>
          <a:bodyPr wrap="square" rtlCol="0">
            <a:spAutoFit/>
          </a:bodyPr>
          <a:lstStyle/>
          <a:p>
            <a:pPr algn="ctr"/>
            <a:r>
              <a:rPr lang="ja-JP" altLang="en-US" sz="3200" b="1" dirty="0" smtClean="0">
                <a:solidFill>
                  <a:schemeClr val="bg1"/>
                </a:solidFill>
              </a:rPr>
              <a:t>⑤</a:t>
            </a:r>
            <a:r>
              <a:rPr lang="ja-JP" altLang="en-US" sz="2800" b="1" dirty="0" smtClean="0">
                <a:solidFill>
                  <a:schemeClr val="bg1"/>
                </a:solidFill>
              </a:rPr>
              <a:t>事業開始決定</a:t>
            </a:r>
            <a:endParaRPr kumimoji="1" lang="ja-JP" altLang="en-US" sz="2800" b="1" dirty="0">
              <a:solidFill>
                <a:schemeClr val="bg1"/>
              </a:solidFill>
            </a:endParaRPr>
          </a:p>
        </p:txBody>
      </p:sp>
      <p:sp>
        <p:nvSpPr>
          <p:cNvPr id="23" name="テキスト ボックス 22"/>
          <p:cNvSpPr txBox="1"/>
          <p:nvPr/>
        </p:nvSpPr>
        <p:spPr>
          <a:xfrm>
            <a:off x="3210613" y="5866844"/>
            <a:ext cx="2915816" cy="584775"/>
          </a:xfrm>
          <a:prstGeom prst="rect">
            <a:avLst/>
          </a:prstGeom>
          <a:noFill/>
        </p:spPr>
        <p:txBody>
          <a:bodyPr wrap="square" rtlCol="0">
            <a:spAutoFit/>
          </a:bodyPr>
          <a:lstStyle/>
          <a:p>
            <a:pPr algn="ctr"/>
            <a:r>
              <a:rPr kumimoji="1" lang="ja-JP" altLang="en-US" sz="3200" b="1" dirty="0" smtClean="0">
                <a:solidFill>
                  <a:schemeClr val="bg1"/>
                </a:solidFill>
              </a:rPr>
              <a:t>⑥</a:t>
            </a:r>
            <a:r>
              <a:rPr kumimoji="1" lang="ja-JP" altLang="en-US" sz="2800" b="1" dirty="0" smtClean="0">
                <a:solidFill>
                  <a:schemeClr val="bg1"/>
                </a:solidFill>
              </a:rPr>
              <a:t>事業開始</a:t>
            </a:r>
            <a:endParaRPr kumimoji="1" lang="ja-JP" altLang="en-US" sz="2800" b="1" dirty="0">
              <a:solidFill>
                <a:schemeClr val="bg1"/>
              </a:solidFill>
            </a:endParaRPr>
          </a:p>
        </p:txBody>
      </p:sp>
      <p:sp>
        <p:nvSpPr>
          <p:cNvPr id="24" name="テキスト ボックス 23"/>
          <p:cNvSpPr txBox="1"/>
          <p:nvPr/>
        </p:nvSpPr>
        <p:spPr>
          <a:xfrm>
            <a:off x="6279582" y="5774707"/>
            <a:ext cx="3031224" cy="584775"/>
          </a:xfrm>
          <a:prstGeom prst="rect">
            <a:avLst/>
          </a:prstGeom>
          <a:noFill/>
        </p:spPr>
        <p:txBody>
          <a:bodyPr wrap="square" rtlCol="0">
            <a:spAutoFit/>
          </a:bodyPr>
          <a:lstStyle/>
          <a:p>
            <a:pPr algn="ctr"/>
            <a:r>
              <a:rPr lang="ja-JP" altLang="en-US" sz="3200" b="1" dirty="0" smtClean="0">
                <a:solidFill>
                  <a:schemeClr val="bg1"/>
                </a:solidFill>
              </a:rPr>
              <a:t>⑦</a:t>
            </a:r>
            <a:r>
              <a:rPr lang="ja-JP" altLang="en-US" sz="2800" b="1" dirty="0" smtClean="0">
                <a:solidFill>
                  <a:schemeClr val="bg1"/>
                </a:solidFill>
              </a:rPr>
              <a:t>提案事業完了</a:t>
            </a:r>
            <a:endParaRPr kumimoji="1" lang="ja-JP" altLang="en-US" sz="3200" b="1" dirty="0">
              <a:solidFill>
                <a:schemeClr val="bg1"/>
              </a:solidFill>
            </a:endParaRPr>
          </a:p>
        </p:txBody>
      </p:sp>
      <p:sp>
        <p:nvSpPr>
          <p:cNvPr id="25" name="テキスト ボックス 24"/>
          <p:cNvSpPr txBox="1"/>
          <p:nvPr/>
        </p:nvSpPr>
        <p:spPr>
          <a:xfrm>
            <a:off x="9658634" y="5589240"/>
            <a:ext cx="2558046" cy="584775"/>
          </a:xfrm>
          <a:prstGeom prst="rect">
            <a:avLst/>
          </a:prstGeom>
          <a:noFill/>
        </p:spPr>
        <p:txBody>
          <a:bodyPr wrap="square" rtlCol="0">
            <a:spAutoFit/>
          </a:bodyPr>
          <a:lstStyle/>
          <a:p>
            <a:pPr algn="ctr"/>
            <a:r>
              <a:rPr lang="ja-JP" altLang="en-US" sz="3200" b="1" dirty="0" smtClean="0">
                <a:solidFill>
                  <a:schemeClr val="bg1"/>
                </a:solidFill>
              </a:rPr>
              <a:t>⑧</a:t>
            </a:r>
            <a:r>
              <a:rPr lang="ja-JP" altLang="en-US" sz="2800" b="1" dirty="0" smtClean="0">
                <a:solidFill>
                  <a:schemeClr val="bg1"/>
                </a:solidFill>
              </a:rPr>
              <a:t>返礼品送付</a:t>
            </a:r>
            <a:endParaRPr kumimoji="1" lang="ja-JP" altLang="en-US" sz="2800" b="1" dirty="0">
              <a:solidFill>
                <a:schemeClr val="bg1"/>
              </a:solidFill>
            </a:endParaRPr>
          </a:p>
        </p:txBody>
      </p:sp>
      <p:sp>
        <p:nvSpPr>
          <p:cNvPr id="26" name="テキスト ボックス 25"/>
          <p:cNvSpPr txBox="1"/>
          <p:nvPr/>
        </p:nvSpPr>
        <p:spPr>
          <a:xfrm>
            <a:off x="3896713" y="2924944"/>
            <a:ext cx="2991375" cy="1754326"/>
          </a:xfrm>
          <a:prstGeom prst="rect">
            <a:avLst/>
          </a:prstGeom>
          <a:noFill/>
        </p:spPr>
        <p:txBody>
          <a:bodyPr wrap="square" rtlCol="0">
            <a:spAutoFit/>
          </a:bodyPr>
          <a:lstStyle/>
          <a:p>
            <a:r>
              <a:rPr lang="ja-JP" altLang="en-US" b="1" dirty="0" smtClean="0">
                <a:solidFill>
                  <a:schemeClr val="bg1"/>
                </a:solidFill>
              </a:rPr>
              <a:t>■寄附総額の１０分の４が</a:t>
            </a:r>
            <a:endParaRPr lang="en-US" altLang="ja-JP" b="1" dirty="0" smtClean="0">
              <a:solidFill>
                <a:schemeClr val="bg1"/>
              </a:solidFill>
            </a:endParaRPr>
          </a:p>
          <a:p>
            <a:r>
              <a:rPr lang="ja-JP" altLang="en-US" b="1" dirty="0" smtClean="0">
                <a:solidFill>
                  <a:schemeClr val="bg1"/>
                </a:solidFill>
              </a:rPr>
              <a:t>対象経費の２分の１に到達</a:t>
            </a:r>
            <a:endParaRPr lang="en-US" altLang="ja-JP" b="1" dirty="0" smtClean="0">
              <a:solidFill>
                <a:schemeClr val="bg1"/>
              </a:solidFill>
            </a:endParaRPr>
          </a:p>
          <a:p>
            <a:r>
              <a:rPr kumimoji="1" lang="ja-JP" altLang="en-US" b="1" dirty="0" smtClean="0">
                <a:solidFill>
                  <a:schemeClr val="bg1"/>
                </a:solidFill>
              </a:rPr>
              <a:t>■補助対象事業の必要経費１００％に達するまでＣＦを継続可能。</a:t>
            </a:r>
            <a:r>
              <a:rPr lang="ja-JP" altLang="en-US" b="1" dirty="0" smtClean="0">
                <a:solidFill>
                  <a:srgbClr val="FFFF00"/>
                </a:solidFill>
              </a:rPr>
              <a:t>（</a:t>
            </a:r>
            <a:r>
              <a:rPr lang="en-US" altLang="ja-JP" b="1" dirty="0" smtClean="0">
                <a:solidFill>
                  <a:srgbClr val="FFFF00"/>
                </a:solidFill>
              </a:rPr>
              <a:t>※</a:t>
            </a:r>
            <a:r>
              <a:rPr lang="ja-JP" altLang="en-US" b="1" dirty="0" smtClean="0">
                <a:solidFill>
                  <a:srgbClr val="FFFF00"/>
                </a:solidFill>
              </a:rPr>
              <a:t>補助限度額は、補助対象経費の範囲内）</a:t>
            </a:r>
            <a:endParaRPr kumimoji="1" lang="ja-JP" altLang="en-US" b="1" dirty="0">
              <a:solidFill>
                <a:srgbClr val="FFFF00"/>
              </a:solidFill>
            </a:endParaRPr>
          </a:p>
        </p:txBody>
      </p:sp>
      <p:sp>
        <p:nvSpPr>
          <p:cNvPr id="28" name="テキスト ボックス 27"/>
          <p:cNvSpPr txBox="1"/>
          <p:nvPr/>
        </p:nvSpPr>
        <p:spPr>
          <a:xfrm>
            <a:off x="119336" y="2708920"/>
            <a:ext cx="3283760" cy="3139321"/>
          </a:xfrm>
          <a:prstGeom prst="rect">
            <a:avLst/>
          </a:prstGeom>
          <a:noFill/>
        </p:spPr>
        <p:txBody>
          <a:bodyPr wrap="square" rtlCol="0">
            <a:spAutoFit/>
          </a:bodyPr>
          <a:lstStyle/>
          <a:p>
            <a:r>
              <a:rPr lang="ja-JP" altLang="en-US" b="1" dirty="0">
                <a:solidFill>
                  <a:schemeClr val="bg1"/>
                </a:solidFill>
              </a:rPr>
              <a:t>■</a:t>
            </a:r>
            <a:r>
              <a:rPr lang="ja-JP" altLang="en-US" b="1" dirty="0" smtClean="0">
                <a:solidFill>
                  <a:schemeClr val="bg1"/>
                </a:solidFill>
              </a:rPr>
              <a:t>ふるさとチョイス活用予定</a:t>
            </a:r>
            <a:endParaRPr lang="en-US" altLang="ja-JP" b="1" dirty="0" smtClean="0">
              <a:solidFill>
                <a:schemeClr val="bg1"/>
              </a:solidFill>
            </a:endParaRPr>
          </a:p>
          <a:p>
            <a:r>
              <a:rPr lang="ja-JP" altLang="en-US" b="1" dirty="0" smtClean="0">
                <a:solidFill>
                  <a:schemeClr val="bg1"/>
                </a:solidFill>
              </a:rPr>
              <a:t>（ＧＣＦ：事業主体は村）</a:t>
            </a:r>
            <a:endParaRPr lang="en-US" altLang="ja-JP" b="1" dirty="0" smtClean="0">
              <a:solidFill>
                <a:schemeClr val="bg1"/>
              </a:solidFill>
            </a:endParaRPr>
          </a:p>
          <a:p>
            <a:r>
              <a:rPr lang="ja-JP" altLang="en-US" b="1" dirty="0" smtClean="0">
                <a:solidFill>
                  <a:schemeClr val="bg1"/>
                </a:solidFill>
              </a:rPr>
              <a:t>・手数料は契約プランに内包された寄附額の５％</a:t>
            </a:r>
            <a:endParaRPr lang="en-US" altLang="ja-JP" b="1" dirty="0" smtClean="0">
              <a:solidFill>
                <a:schemeClr val="bg1"/>
              </a:solidFill>
            </a:endParaRPr>
          </a:p>
          <a:p>
            <a:r>
              <a:rPr lang="ja-JP" altLang="en-US" b="1" dirty="0" smtClean="0">
                <a:solidFill>
                  <a:schemeClr val="bg1"/>
                </a:solidFill>
              </a:rPr>
              <a:t>⇒</a:t>
            </a:r>
            <a:r>
              <a:rPr lang="ja-JP" altLang="en-US" b="1" dirty="0" smtClean="0">
                <a:solidFill>
                  <a:srgbClr val="FFFF00"/>
                </a:solidFill>
              </a:rPr>
              <a:t>別途費用</a:t>
            </a:r>
            <a:r>
              <a:rPr lang="en-US" altLang="ja-JP" b="1" dirty="0" smtClean="0">
                <a:solidFill>
                  <a:srgbClr val="FFFF00"/>
                </a:solidFill>
              </a:rPr>
              <a:t>&amp;</a:t>
            </a:r>
            <a:r>
              <a:rPr lang="ja-JP" altLang="en-US" b="1" dirty="0" smtClean="0">
                <a:solidFill>
                  <a:srgbClr val="FFFF00"/>
                </a:solidFill>
              </a:rPr>
              <a:t>契約不要！！</a:t>
            </a:r>
            <a:endParaRPr lang="en-US" altLang="ja-JP" b="1" dirty="0" smtClean="0">
              <a:solidFill>
                <a:srgbClr val="FFFF00"/>
              </a:solidFill>
            </a:endParaRPr>
          </a:p>
          <a:p>
            <a:r>
              <a:rPr lang="ja-JP" altLang="en-US" b="1" dirty="0" smtClean="0">
                <a:solidFill>
                  <a:schemeClr val="bg1"/>
                </a:solidFill>
              </a:rPr>
              <a:t>・目標寄附額の下限１００万円</a:t>
            </a:r>
            <a:endParaRPr lang="en-US" altLang="ja-JP" b="1" dirty="0" smtClean="0">
              <a:solidFill>
                <a:schemeClr val="bg1"/>
              </a:solidFill>
            </a:endParaRPr>
          </a:p>
          <a:p>
            <a:r>
              <a:rPr lang="ja-JP" altLang="en-US" b="1" dirty="0" smtClean="0">
                <a:solidFill>
                  <a:schemeClr val="bg1"/>
                </a:solidFill>
              </a:rPr>
              <a:t>■楽天は１案件掲載料３３万円</a:t>
            </a:r>
            <a:endParaRPr lang="en-US" altLang="ja-JP" b="1" dirty="0" smtClean="0">
              <a:solidFill>
                <a:schemeClr val="bg1"/>
              </a:solidFill>
            </a:endParaRPr>
          </a:p>
          <a:p>
            <a:r>
              <a:rPr lang="ja-JP" altLang="en-US" b="1" dirty="0" smtClean="0">
                <a:solidFill>
                  <a:schemeClr val="bg1"/>
                </a:solidFill>
              </a:rPr>
              <a:t>・村の経費３０％以内で収まる場合のみ実施</a:t>
            </a:r>
            <a:endParaRPr lang="en-US" altLang="ja-JP" b="1" dirty="0" smtClean="0">
              <a:solidFill>
                <a:schemeClr val="bg1"/>
              </a:solidFill>
            </a:endParaRPr>
          </a:p>
          <a:p>
            <a:r>
              <a:rPr lang="en-US" altLang="ja-JP" b="1" dirty="0" smtClean="0">
                <a:solidFill>
                  <a:srgbClr val="FFFF00"/>
                </a:solidFill>
              </a:rPr>
              <a:t>※</a:t>
            </a:r>
            <a:r>
              <a:rPr lang="ja-JP" altLang="en-US" b="1" dirty="0" smtClean="0">
                <a:solidFill>
                  <a:srgbClr val="FFFF00"/>
                </a:solidFill>
              </a:rPr>
              <a:t>返礼品を創出しない事業の</a:t>
            </a:r>
            <a:endParaRPr lang="en-US" altLang="ja-JP" b="1" dirty="0" smtClean="0">
              <a:solidFill>
                <a:srgbClr val="FFFF00"/>
              </a:solidFill>
            </a:endParaRPr>
          </a:p>
          <a:p>
            <a:r>
              <a:rPr lang="ja-JP" altLang="en-US" b="1" dirty="0" smtClean="0">
                <a:solidFill>
                  <a:srgbClr val="FFFF00"/>
                </a:solidFill>
              </a:rPr>
              <a:t>場合、返礼品を別途村から送付</a:t>
            </a:r>
            <a:endParaRPr lang="en-US" altLang="ja-JP" b="1" dirty="0" smtClean="0">
              <a:solidFill>
                <a:srgbClr val="FFFF00"/>
              </a:solidFill>
            </a:endParaRPr>
          </a:p>
        </p:txBody>
      </p:sp>
      <p:pic>
        <p:nvPicPr>
          <p:cNvPr id="6" name="図 5"/>
          <p:cNvPicPr>
            <a:picLocks noChangeAspect="1"/>
          </p:cNvPicPr>
          <p:nvPr/>
        </p:nvPicPr>
        <p:blipFill rotWithShape="1">
          <a:blip r:embed="rId2"/>
          <a:srcRect l="20115" t="42939" r="20668" b="6688"/>
          <a:stretch/>
        </p:blipFill>
        <p:spPr>
          <a:xfrm>
            <a:off x="6777444" y="2492896"/>
            <a:ext cx="4935180" cy="2360303"/>
          </a:xfrm>
          <a:prstGeom prst="rect">
            <a:avLst/>
          </a:prstGeom>
        </p:spPr>
      </p:pic>
      <p:cxnSp>
        <p:nvCxnSpPr>
          <p:cNvPr id="30" name="直線矢印コネクタ 29"/>
          <p:cNvCxnSpPr/>
          <p:nvPr/>
        </p:nvCxnSpPr>
        <p:spPr>
          <a:xfrm>
            <a:off x="2855640" y="1340768"/>
            <a:ext cx="39720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5410761" y="1340768"/>
            <a:ext cx="39720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カギ線コネクタ 35"/>
          <p:cNvCxnSpPr/>
          <p:nvPr/>
        </p:nvCxnSpPr>
        <p:spPr>
          <a:xfrm rot="10800000" flipV="1">
            <a:off x="1703512" y="1759551"/>
            <a:ext cx="6732240" cy="403991"/>
          </a:xfrm>
          <a:prstGeom prst="bentConnector3">
            <a:avLst>
              <a:gd name="adj1" fmla="val 100040"/>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a:off x="3431704" y="3717032"/>
            <a:ext cx="39720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4006434" y="5203066"/>
            <a:ext cx="73342" cy="49378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5851368" y="6067094"/>
            <a:ext cx="46065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9279144" y="6093296"/>
            <a:ext cx="46065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7" name="フッター プレースホルダー 46"/>
          <p:cNvSpPr>
            <a:spLocks noGrp="1"/>
          </p:cNvSpPr>
          <p:nvPr>
            <p:ph type="ftr" sz="quarter" idx="11"/>
          </p:nvPr>
        </p:nvSpPr>
        <p:spPr>
          <a:xfrm>
            <a:off x="4223792" y="6356351"/>
            <a:ext cx="3860800" cy="365125"/>
          </a:xfrm>
        </p:spPr>
        <p:txBody>
          <a:bodyPr/>
          <a:lstStyle/>
          <a:p>
            <a:r>
              <a:rPr lang="en-US" altLang="ja-JP" dirty="0">
                <a:solidFill>
                  <a:schemeClr val="tx1"/>
                </a:solidFill>
              </a:rPr>
              <a:t>5</a:t>
            </a:r>
            <a:endParaRPr kumimoji="1" lang="ja-JP" altLang="en-US" dirty="0">
              <a:solidFill>
                <a:schemeClr val="tx1"/>
              </a:solidFill>
            </a:endParaRPr>
          </a:p>
        </p:txBody>
      </p:sp>
      <p:cxnSp>
        <p:nvCxnSpPr>
          <p:cNvPr id="121" name="カギ線コネクタ 120"/>
          <p:cNvCxnSpPr/>
          <p:nvPr/>
        </p:nvCxnSpPr>
        <p:spPr>
          <a:xfrm>
            <a:off x="8201774" y="1390660"/>
            <a:ext cx="206798" cy="396413"/>
          </a:xfrm>
          <a:prstGeom prst="bentConnector2">
            <a:avLst/>
          </a:prstGeom>
          <a:ln w="76200"/>
        </p:spPr>
        <p:style>
          <a:lnRef idx="1">
            <a:schemeClr val="accent1"/>
          </a:lnRef>
          <a:fillRef idx="0">
            <a:schemeClr val="accent1"/>
          </a:fillRef>
          <a:effectRef idx="0">
            <a:schemeClr val="accent1"/>
          </a:effectRef>
          <a:fontRef idx="minor">
            <a:schemeClr val="tx1"/>
          </a:fontRef>
        </p:style>
      </p:cxnSp>
      <p:sp>
        <p:nvSpPr>
          <p:cNvPr id="124" name="テキスト ボックス 123"/>
          <p:cNvSpPr txBox="1"/>
          <p:nvPr/>
        </p:nvSpPr>
        <p:spPr>
          <a:xfrm>
            <a:off x="9739800" y="6170746"/>
            <a:ext cx="2548888" cy="292388"/>
          </a:xfrm>
          <a:prstGeom prst="rect">
            <a:avLst/>
          </a:prstGeom>
          <a:noFill/>
        </p:spPr>
        <p:txBody>
          <a:bodyPr wrap="square" rtlCol="0">
            <a:spAutoFit/>
          </a:bodyPr>
          <a:lstStyle/>
          <a:p>
            <a:r>
              <a:rPr lang="en-US" altLang="ja-JP" sz="1300" b="1" dirty="0" smtClean="0">
                <a:solidFill>
                  <a:srgbClr val="FFFF00"/>
                </a:solidFill>
              </a:rPr>
              <a:t>※</a:t>
            </a:r>
            <a:r>
              <a:rPr lang="ja-JP" altLang="en-US" sz="1300" b="1" dirty="0" smtClean="0">
                <a:solidFill>
                  <a:srgbClr val="FFFF00"/>
                </a:solidFill>
              </a:rPr>
              <a:t>返礼品を創出す</a:t>
            </a:r>
            <a:r>
              <a:rPr lang="ja-JP" altLang="en-US" sz="1300" b="1" dirty="0">
                <a:solidFill>
                  <a:srgbClr val="FFFF00"/>
                </a:solidFill>
              </a:rPr>
              <a:t>る</a:t>
            </a:r>
            <a:r>
              <a:rPr lang="ja-JP" altLang="en-US" sz="1300" b="1" dirty="0" smtClean="0">
                <a:solidFill>
                  <a:srgbClr val="FFFF00"/>
                </a:solidFill>
              </a:rPr>
              <a:t>事業の場合</a:t>
            </a:r>
            <a:endParaRPr lang="en-US" altLang="ja-JP" sz="1300" b="1" dirty="0" smtClean="0">
              <a:solidFill>
                <a:srgbClr val="FFFF00"/>
              </a:solidFill>
            </a:endParaRPr>
          </a:p>
        </p:txBody>
      </p:sp>
    </p:spTree>
    <p:extLst>
      <p:ext uri="{BB962C8B-B14F-4D97-AF65-F5344CB8AC3E}">
        <p14:creationId xmlns:p14="http://schemas.microsoft.com/office/powerpoint/2010/main" val="1961791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53752"/>
            <a:ext cx="11521280" cy="1143000"/>
          </a:xfrm>
        </p:spPr>
        <p:txBody>
          <a:bodyPr>
            <a:normAutofit/>
          </a:bodyPr>
          <a:lstStyle/>
          <a:p>
            <a:pPr algn="l"/>
            <a:r>
              <a:rPr lang="ja-JP" altLang="en-US" sz="3600" dirty="0" smtClean="0">
                <a:latin typeface="Meiryo UI" pitchFamily="50" charset="-128"/>
                <a:ea typeface="Meiryo UI" pitchFamily="50" charset="-128"/>
                <a:cs typeface="Meiryo UI" pitchFamily="50" charset="-128"/>
              </a:rPr>
              <a:t>ふるさと納税クラウドファンディング（ＣＦ）の</a:t>
            </a:r>
            <a:r>
              <a:rPr lang="ja-JP" altLang="en-US" sz="3600" dirty="0">
                <a:latin typeface="Meiryo UI" pitchFamily="50" charset="-128"/>
                <a:ea typeface="Meiryo UI" pitchFamily="50" charset="-128"/>
                <a:cs typeface="Meiryo UI" pitchFamily="50" charset="-128"/>
              </a:rPr>
              <a:t>ポイント</a:t>
            </a:r>
            <a:endParaRPr kumimoji="1" lang="ja-JP" altLang="en-US" sz="3600" dirty="0">
              <a:latin typeface="Meiryo UI" pitchFamily="50" charset="-128"/>
              <a:ea typeface="Meiryo UI" pitchFamily="50" charset="-128"/>
              <a:cs typeface="Meiryo UI" pitchFamily="50" charset="-128"/>
            </a:endParaRPr>
          </a:p>
        </p:txBody>
      </p:sp>
      <p:cxnSp>
        <p:nvCxnSpPr>
          <p:cNvPr id="5" name="直線コネクタ 4"/>
          <p:cNvCxnSpPr/>
          <p:nvPr/>
        </p:nvCxnSpPr>
        <p:spPr>
          <a:xfrm>
            <a:off x="479376" y="908720"/>
            <a:ext cx="1018862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79376" y="836712"/>
            <a:ext cx="1018862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コンテンツ プレースホルダー 2"/>
          <p:cNvSpPr>
            <a:spLocks noGrp="1"/>
          </p:cNvSpPr>
          <p:nvPr>
            <p:ph idx="1"/>
          </p:nvPr>
        </p:nvSpPr>
        <p:spPr>
          <a:xfrm>
            <a:off x="623392" y="1190788"/>
            <a:ext cx="10945216" cy="5530688"/>
          </a:xfrm>
        </p:spPr>
        <p:txBody>
          <a:bodyPr>
            <a:normAutofit/>
          </a:bodyPr>
          <a:lstStyle/>
          <a:p>
            <a:pPr marL="0" indent="0">
              <a:buNone/>
            </a:pPr>
            <a:r>
              <a:rPr lang="ja-JP" altLang="en-US" sz="2800" dirty="0" smtClean="0">
                <a:solidFill>
                  <a:prstClr val="black"/>
                </a:solidFill>
                <a:latin typeface="Meiryo UI" pitchFamily="50" charset="-128"/>
                <a:ea typeface="Meiryo UI" pitchFamily="50" charset="-128"/>
                <a:cs typeface="Meiryo UI" pitchFamily="50" charset="-128"/>
              </a:rPr>
              <a:t>・</a:t>
            </a:r>
            <a:r>
              <a:rPr lang="ja-JP" altLang="en-US" sz="2400" dirty="0" smtClean="0">
                <a:solidFill>
                  <a:prstClr val="black"/>
                </a:solidFill>
                <a:latin typeface="Meiryo UI" pitchFamily="50" charset="-128"/>
                <a:ea typeface="Meiryo UI" pitchFamily="50" charset="-128"/>
                <a:cs typeface="Meiryo UI" pitchFamily="50" charset="-128"/>
              </a:rPr>
              <a:t>自治体が抱える課題解決のため、ふるさと納税の寄附金の使い道をより　</a:t>
            </a:r>
            <a:endParaRPr lang="en-US" altLang="ja-JP" sz="2400" dirty="0" smtClean="0">
              <a:solidFill>
                <a:prstClr val="black"/>
              </a:solidFill>
              <a:latin typeface="Meiryo UI" pitchFamily="50" charset="-128"/>
              <a:ea typeface="Meiryo UI" pitchFamily="50" charset="-128"/>
              <a:cs typeface="Meiryo UI" pitchFamily="50" charset="-128"/>
            </a:endParaRPr>
          </a:p>
          <a:p>
            <a:pPr marL="0" indent="0">
              <a:buNone/>
            </a:pPr>
            <a:r>
              <a:rPr lang="ja-JP" altLang="en-US" sz="2400" dirty="0">
                <a:solidFill>
                  <a:prstClr val="black"/>
                </a:solidFill>
                <a:latin typeface="Meiryo UI" pitchFamily="50" charset="-128"/>
                <a:ea typeface="Meiryo UI" pitchFamily="50" charset="-128"/>
                <a:cs typeface="Meiryo UI" pitchFamily="50" charset="-128"/>
              </a:rPr>
              <a:t>　</a:t>
            </a:r>
            <a:r>
              <a:rPr lang="ja-JP" altLang="en-US" sz="2400" dirty="0" smtClean="0">
                <a:solidFill>
                  <a:prstClr val="black"/>
                </a:solidFill>
                <a:latin typeface="Meiryo UI" pitchFamily="50" charset="-128"/>
                <a:ea typeface="Meiryo UI" pitchFamily="50" charset="-128"/>
                <a:cs typeface="Meiryo UI" pitchFamily="50" charset="-128"/>
              </a:rPr>
              <a:t>具体的にプロジェクト化し、共感した方から寄附を募る仕組み。</a:t>
            </a:r>
            <a:endParaRPr lang="en-US" altLang="ja-JP" sz="2400" dirty="0">
              <a:solidFill>
                <a:prstClr val="black"/>
              </a:solidFill>
              <a:latin typeface="Meiryo UI" pitchFamily="50" charset="-128"/>
              <a:ea typeface="Meiryo UI" pitchFamily="50" charset="-128"/>
              <a:cs typeface="Meiryo UI" pitchFamily="50" charset="-128"/>
            </a:endParaRPr>
          </a:p>
          <a:p>
            <a:pPr marL="0" indent="0">
              <a:buNone/>
            </a:pPr>
            <a:r>
              <a:rPr lang="ja-JP" altLang="en-US" sz="3000" dirty="0" smtClean="0">
                <a:solidFill>
                  <a:prstClr val="black"/>
                </a:solidFill>
                <a:latin typeface="Meiryo UI" pitchFamily="50" charset="-128"/>
                <a:ea typeface="Meiryo UI" pitchFamily="50" charset="-128"/>
                <a:cs typeface="Meiryo UI" pitchFamily="50" charset="-128"/>
              </a:rPr>
              <a:t>・</a:t>
            </a:r>
            <a:r>
              <a:rPr lang="en-US" altLang="ja-JP" sz="3000" b="1" dirty="0" smtClean="0">
                <a:latin typeface="Meiryo UI" pitchFamily="50" charset="-128"/>
                <a:ea typeface="Meiryo UI" pitchFamily="50" charset="-128"/>
                <a:cs typeface="Meiryo UI" pitchFamily="50" charset="-128"/>
              </a:rPr>
              <a:t>【※</a:t>
            </a:r>
            <a:r>
              <a:rPr lang="ja-JP" altLang="en-US" sz="3000" b="1" dirty="0">
                <a:latin typeface="Meiryo UI" pitchFamily="50" charset="-128"/>
                <a:ea typeface="Meiryo UI" pitchFamily="50" charset="-128"/>
                <a:cs typeface="Meiryo UI" pitchFamily="50" charset="-128"/>
              </a:rPr>
              <a:t>重要</a:t>
            </a:r>
            <a:r>
              <a:rPr lang="en-US" altLang="ja-JP" sz="3000" b="1" dirty="0" smtClean="0">
                <a:latin typeface="Meiryo UI" pitchFamily="50" charset="-128"/>
                <a:ea typeface="Meiryo UI" pitchFamily="50" charset="-128"/>
                <a:cs typeface="Meiryo UI" pitchFamily="50" charset="-128"/>
              </a:rPr>
              <a:t>】</a:t>
            </a:r>
            <a:r>
              <a:rPr lang="ja-JP" altLang="en-US" sz="2400" dirty="0" smtClean="0">
                <a:solidFill>
                  <a:prstClr val="black"/>
                </a:solidFill>
                <a:latin typeface="Meiryo UI" pitchFamily="50" charset="-128"/>
                <a:ea typeface="Meiryo UI" pitchFamily="50" charset="-128"/>
                <a:cs typeface="Meiryo UI" pitchFamily="50" charset="-128"/>
              </a:rPr>
              <a:t>ふるさと納税制度を活用しているため、</a:t>
            </a:r>
            <a:r>
              <a:rPr lang="ja-JP" altLang="en-US" sz="3000" b="1" u="sng" dirty="0" smtClean="0">
                <a:solidFill>
                  <a:srgbClr val="C00000"/>
                </a:solidFill>
                <a:latin typeface="Meiryo UI" pitchFamily="50" charset="-128"/>
                <a:ea typeface="Meiryo UI" pitchFamily="50" charset="-128"/>
                <a:cs typeface="Meiryo UI" pitchFamily="50" charset="-128"/>
              </a:rPr>
              <a:t>プロジェクトオーナーは</a:t>
            </a:r>
            <a:r>
              <a:rPr lang="ja-JP" altLang="en-US" b="1" u="sng" dirty="0" smtClean="0">
                <a:solidFill>
                  <a:srgbClr val="C00000"/>
                </a:solidFill>
                <a:latin typeface="Meiryo UI" pitchFamily="50" charset="-128"/>
                <a:ea typeface="Meiryo UI" pitchFamily="50" charset="-128"/>
                <a:cs typeface="Meiryo UI" pitchFamily="50" charset="-128"/>
              </a:rPr>
              <a:t>必ず自治体</a:t>
            </a:r>
            <a:r>
              <a:rPr lang="ja-JP" altLang="en-US" b="1" u="sng" dirty="0">
                <a:solidFill>
                  <a:srgbClr val="C00000"/>
                </a:solidFill>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プロジェクト提案した企業が事業主体になることはない。</a:t>
            </a:r>
            <a:endParaRPr lang="en-US" altLang="ja-JP" sz="2400" dirty="0" smtClean="0">
              <a:latin typeface="Meiryo UI" pitchFamily="50" charset="-128"/>
              <a:ea typeface="Meiryo UI" pitchFamily="50" charset="-128"/>
              <a:cs typeface="Meiryo UI" pitchFamily="50" charset="-128"/>
            </a:endParaRPr>
          </a:p>
          <a:p>
            <a:pPr marL="0" indent="0">
              <a:buNone/>
            </a:pPr>
            <a:r>
              <a:rPr lang="ja-JP" altLang="en-US" sz="28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地方創生に資する自治体が抱える課題解決を図る事業でなければ採択で</a:t>
            </a:r>
            <a:endParaRPr lang="en-US" altLang="ja-JP" sz="2400" dirty="0" smtClean="0">
              <a:latin typeface="Meiryo UI" pitchFamily="50" charset="-128"/>
              <a:ea typeface="Meiryo UI" pitchFamily="50" charset="-128"/>
              <a:cs typeface="Meiryo UI" pitchFamily="50" charset="-128"/>
            </a:endParaRPr>
          </a:p>
          <a:p>
            <a:pPr marL="0" indent="0">
              <a:buNone/>
            </a:pPr>
            <a:r>
              <a:rPr lang="ja-JP" altLang="en-US" sz="2400" dirty="0">
                <a:latin typeface="Meiryo UI" pitchFamily="50" charset="-128"/>
                <a:ea typeface="Meiryo UI" pitchFamily="50" charset="-128"/>
                <a:cs typeface="Meiryo UI" pitchFamily="50" charset="-128"/>
              </a:rPr>
              <a:t>　</a:t>
            </a:r>
            <a:r>
              <a:rPr lang="ja-JP" altLang="en-US" sz="2400" dirty="0" smtClean="0">
                <a:latin typeface="Meiryo UI" pitchFamily="50" charset="-128"/>
                <a:ea typeface="Meiryo UI" pitchFamily="50" charset="-128"/>
                <a:cs typeface="Meiryo UI" pitchFamily="50" charset="-128"/>
              </a:rPr>
              <a:t>きない。</a:t>
            </a:r>
            <a:endParaRPr lang="en-US" altLang="ja-JP" sz="2400" dirty="0" smtClean="0">
              <a:latin typeface="Meiryo UI" pitchFamily="50" charset="-128"/>
              <a:ea typeface="Meiryo UI" pitchFamily="50" charset="-128"/>
              <a:cs typeface="Meiryo UI" pitchFamily="50" charset="-128"/>
            </a:endParaRPr>
          </a:p>
          <a:p>
            <a:pPr marL="0" indent="0">
              <a:buNone/>
            </a:pPr>
            <a:r>
              <a:rPr lang="ja-JP" altLang="en-US" sz="2400" dirty="0" smtClean="0">
                <a:latin typeface="Meiryo UI" pitchFamily="50" charset="-128"/>
                <a:ea typeface="Meiryo UI" pitchFamily="50" charset="-128"/>
                <a:cs typeface="Meiryo UI" pitchFamily="50" charset="-128"/>
              </a:rPr>
              <a:t>・寄附を募るためには、共感を得られるストーリーが</a:t>
            </a:r>
            <a:r>
              <a:rPr lang="ja-JP" altLang="en-US" sz="2400" dirty="0">
                <a:latin typeface="Meiryo UI" pitchFamily="50" charset="-128"/>
                <a:ea typeface="Meiryo UI" pitchFamily="50" charset="-128"/>
                <a:cs typeface="Meiryo UI" pitchFamily="50" charset="-128"/>
              </a:rPr>
              <a:t>欠</a:t>
            </a:r>
            <a:r>
              <a:rPr lang="ja-JP" altLang="en-US" sz="2400" dirty="0" smtClean="0">
                <a:latin typeface="Meiryo UI" pitchFamily="50" charset="-128"/>
                <a:ea typeface="Meiryo UI" pitchFamily="50" charset="-128"/>
                <a:cs typeface="Meiryo UI" pitchFamily="50" charset="-128"/>
              </a:rPr>
              <a:t>かせない。</a:t>
            </a:r>
            <a:endParaRPr lang="en-US" altLang="ja-JP" sz="2400" dirty="0" smtClean="0">
              <a:latin typeface="Meiryo UI" pitchFamily="50" charset="-128"/>
              <a:ea typeface="Meiryo UI" pitchFamily="50" charset="-128"/>
              <a:cs typeface="Meiryo UI" pitchFamily="50" charset="-128"/>
            </a:endParaRPr>
          </a:p>
          <a:p>
            <a:pPr marL="0" indent="0">
              <a:buNone/>
            </a:pPr>
            <a:r>
              <a:rPr lang="ja-JP" altLang="en-US" sz="28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自治体が応援する公益性の高いプロジェクトを応援いただくことで、</a:t>
            </a:r>
            <a:r>
              <a:rPr lang="ja-JP" altLang="en-US" b="1" dirty="0" smtClean="0">
                <a:solidFill>
                  <a:srgbClr val="C00000"/>
                </a:solidFill>
                <a:latin typeface="Meiryo UI" pitchFamily="50" charset="-128"/>
                <a:ea typeface="Meiryo UI" pitchFamily="50" charset="-128"/>
                <a:cs typeface="Meiryo UI" pitchFamily="50" charset="-128"/>
              </a:rPr>
              <a:t>「寄附者と地方」の関係性を強くし、返礼品目的ではない“中札内村”のファンを増やすこと</a:t>
            </a:r>
            <a:r>
              <a:rPr lang="ja-JP" altLang="en-US" sz="2400" dirty="0" smtClean="0">
                <a:latin typeface="Meiryo UI" pitchFamily="50" charset="-128"/>
                <a:ea typeface="Meiryo UI" pitchFamily="50" charset="-128"/>
                <a:cs typeface="Meiryo UI" pitchFamily="50" charset="-128"/>
              </a:rPr>
              <a:t>ができる。事業開始後は、プロジェクトの進捗状況を寄附者と共有することで本村への愛着形成へつなげていく。</a:t>
            </a:r>
            <a:endParaRPr lang="en-US" altLang="ja-JP" sz="2800" dirty="0" smtClean="0">
              <a:latin typeface="Meiryo UI" pitchFamily="50" charset="-128"/>
              <a:ea typeface="Meiryo UI" pitchFamily="50" charset="-128"/>
              <a:cs typeface="Meiryo UI" pitchFamily="50" charset="-128"/>
            </a:endParaRPr>
          </a:p>
        </p:txBody>
      </p:sp>
      <p:sp>
        <p:nvSpPr>
          <p:cNvPr id="12" name="フッター プレースホルダー 11"/>
          <p:cNvSpPr>
            <a:spLocks noGrp="1"/>
          </p:cNvSpPr>
          <p:nvPr>
            <p:ph type="ftr" sz="quarter" idx="11"/>
          </p:nvPr>
        </p:nvSpPr>
        <p:spPr/>
        <p:txBody>
          <a:bodyPr/>
          <a:lstStyle/>
          <a:p>
            <a:r>
              <a:rPr lang="en-US" altLang="ja-JP" dirty="0">
                <a:solidFill>
                  <a:schemeClr val="tx1"/>
                </a:solidFill>
              </a:rPr>
              <a:t>6</a:t>
            </a:r>
            <a:endParaRPr kumimoji="1" lang="ja-JP" altLang="en-US" dirty="0">
              <a:solidFill>
                <a:schemeClr val="tx1"/>
              </a:solidFill>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8614" y="2564904"/>
            <a:ext cx="2189772" cy="2189772"/>
          </a:xfrm>
          <a:prstGeom prst="rect">
            <a:avLst/>
          </a:prstGeom>
        </p:spPr>
      </p:pic>
    </p:spTree>
    <p:extLst>
      <p:ext uri="{BB962C8B-B14F-4D97-AF65-F5344CB8AC3E}">
        <p14:creationId xmlns:p14="http://schemas.microsoft.com/office/powerpoint/2010/main" val="42626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360" y="53752"/>
            <a:ext cx="11521280" cy="1143000"/>
          </a:xfrm>
        </p:spPr>
        <p:txBody>
          <a:bodyPr>
            <a:normAutofit/>
          </a:bodyPr>
          <a:lstStyle/>
          <a:p>
            <a:pPr algn="l"/>
            <a:r>
              <a:rPr lang="ja-JP" altLang="en-US" sz="3600" dirty="0" smtClean="0">
                <a:latin typeface="Meiryo UI" pitchFamily="50" charset="-128"/>
                <a:ea typeface="Meiryo UI" pitchFamily="50" charset="-128"/>
                <a:cs typeface="Meiryo UI" pitchFamily="50" charset="-128"/>
              </a:rPr>
              <a:t>ふるさと納税クラウドファンディング（ＣＦ）</a:t>
            </a:r>
            <a:r>
              <a:rPr lang="en-US" altLang="ja-JP" sz="3600" dirty="0" smtClean="0">
                <a:latin typeface="Meiryo UI" pitchFamily="50" charset="-128"/>
                <a:ea typeface="Meiryo UI" pitchFamily="50" charset="-128"/>
                <a:cs typeface="Meiryo UI" pitchFamily="50" charset="-128"/>
              </a:rPr>
              <a:t>Q</a:t>
            </a:r>
            <a:r>
              <a:rPr lang="ja-JP" altLang="en-US" sz="3600" dirty="0" smtClean="0">
                <a:latin typeface="Meiryo UI" pitchFamily="50" charset="-128"/>
                <a:ea typeface="Meiryo UI" pitchFamily="50" charset="-128"/>
                <a:cs typeface="Meiryo UI" pitchFamily="50" charset="-128"/>
              </a:rPr>
              <a:t>＆</a:t>
            </a:r>
            <a:r>
              <a:rPr lang="en-US" altLang="ja-JP" sz="3600" dirty="0" smtClean="0">
                <a:latin typeface="Meiryo UI" pitchFamily="50" charset="-128"/>
                <a:ea typeface="Meiryo UI" pitchFamily="50" charset="-128"/>
                <a:cs typeface="Meiryo UI" pitchFamily="50" charset="-128"/>
              </a:rPr>
              <a:t>A</a:t>
            </a:r>
            <a:endParaRPr kumimoji="1" lang="ja-JP" altLang="en-US" sz="3600" dirty="0">
              <a:latin typeface="Meiryo UI" pitchFamily="50" charset="-128"/>
              <a:ea typeface="Meiryo UI" pitchFamily="50" charset="-128"/>
              <a:cs typeface="Meiryo UI" pitchFamily="50" charset="-128"/>
            </a:endParaRPr>
          </a:p>
        </p:txBody>
      </p:sp>
      <p:cxnSp>
        <p:nvCxnSpPr>
          <p:cNvPr id="5" name="直線コネクタ 4"/>
          <p:cNvCxnSpPr/>
          <p:nvPr/>
        </p:nvCxnSpPr>
        <p:spPr>
          <a:xfrm>
            <a:off x="479376" y="908720"/>
            <a:ext cx="10188624"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79376" y="836712"/>
            <a:ext cx="10188624"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コンテンツ プレースホルダー 2"/>
          <p:cNvSpPr>
            <a:spLocks noGrp="1"/>
          </p:cNvSpPr>
          <p:nvPr>
            <p:ph idx="1"/>
          </p:nvPr>
        </p:nvSpPr>
        <p:spPr>
          <a:xfrm>
            <a:off x="623392" y="1190788"/>
            <a:ext cx="10945216" cy="5530688"/>
          </a:xfrm>
        </p:spPr>
        <p:txBody>
          <a:bodyPr>
            <a:normAutofit lnSpcReduction="10000"/>
          </a:bodyPr>
          <a:lstStyle/>
          <a:p>
            <a:pPr marL="0" indent="0">
              <a:buNone/>
            </a:pPr>
            <a:r>
              <a:rPr lang="ja-JP" altLang="en-US" sz="2800" dirty="0" smtClean="0">
                <a:solidFill>
                  <a:prstClr val="black"/>
                </a:solidFill>
                <a:latin typeface="Meiryo UI" pitchFamily="50" charset="-128"/>
                <a:ea typeface="Meiryo UI" pitchFamily="50" charset="-128"/>
                <a:cs typeface="Meiryo UI" pitchFamily="50" charset="-128"/>
              </a:rPr>
              <a:t>・</a:t>
            </a:r>
            <a:r>
              <a:rPr lang="ja-JP" altLang="en-US" sz="2400" dirty="0">
                <a:solidFill>
                  <a:prstClr val="black"/>
                </a:solidFill>
                <a:latin typeface="Meiryo UI" pitchFamily="50" charset="-128"/>
                <a:ea typeface="Meiryo UI" pitchFamily="50" charset="-128"/>
                <a:cs typeface="Meiryo UI" pitchFamily="50" charset="-128"/>
              </a:rPr>
              <a:t>寄附</a:t>
            </a:r>
            <a:r>
              <a:rPr lang="ja-JP" altLang="en-US" sz="2400" dirty="0" smtClean="0">
                <a:solidFill>
                  <a:prstClr val="black"/>
                </a:solidFill>
                <a:latin typeface="Meiryo UI" pitchFamily="50" charset="-128"/>
                <a:ea typeface="Meiryo UI" pitchFamily="50" charset="-128"/>
                <a:cs typeface="Meiryo UI" pitchFamily="50" charset="-128"/>
              </a:rPr>
              <a:t>金の募集イメージは？</a:t>
            </a:r>
            <a:endParaRPr lang="en-US" altLang="ja-JP" sz="2400" dirty="0" smtClean="0">
              <a:latin typeface="Meiryo UI" pitchFamily="50" charset="-128"/>
              <a:ea typeface="Meiryo UI" pitchFamily="50" charset="-128"/>
              <a:cs typeface="Meiryo UI" pitchFamily="50" charset="-128"/>
            </a:endParaRPr>
          </a:p>
          <a:p>
            <a:pPr marL="0" indent="0">
              <a:buNone/>
            </a:pPr>
            <a:r>
              <a:rPr lang="ja-JP" altLang="en-US" sz="2400" dirty="0" smtClean="0">
                <a:solidFill>
                  <a:srgbClr val="C00000"/>
                </a:solidFill>
                <a:latin typeface="Meiryo UI" pitchFamily="50" charset="-128"/>
                <a:ea typeface="Meiryo UI" pitchFamily="50" charset="-128"/>
                <a:cs typeface="Meiryo UI" pitchFamily="50" charset="-128"/>
              </a:rPr>
              <a:t>回答）左記のふるさとチョイスを活用します。</a:t>
            </a:r>
            <a:endParaRPr lang="en-US" altLang="ja-JP" sz="2400" dirty="0" smtClean="0">
              <a:solidFill>
                <a:srgbClr val="C00000"/>
              </a:solidFill>
              <a:latin typeface="Meiryo UI" pitchFamily="50" charset="-128"/>
              <a:ea typeface="Meiryo UI" pitchFamily="50" charset="-128"/>
              <a:cs typeface="Meiryo UI" pitchFamily="50" charset="-128"/>
            </a:endParaRPr>
          </a:p>
          <a:p>
            <a:pPr marL="0" indent="0">
              <a:buNone/>
            </a:pPr>
            <a:r>
              <a:rPr lang="ja-JP" altLang="en-US" sz="2400" dirty="0" smtClean="0">
                <a:latin typeface="Meiryo UI" pitchFamily="50" charset="-128"/>
                <a:ea typeface="Meiryo UI" pitchFamily="50" charset="-128"/>
                <a:cs typeface="Meiryo UI" pitchFamily="50" charset="-128"/>
              </a:rPr>
              <a:t>・想定する事業は？</a:t>
            </a:r>
            <a:endParaRPr lang="en-US" altLang="ja-JP" sz="2400" dirty="0" smtClean="0">
              <a:latin typeface="Meiryo UI" pitchFamily="50" charset="-128"/>
              <a:ea typeface="Meiryo UI" pitchFamily="50" charset="-128"/>
              <a:cs typeface="Meiryo UI" pitchFamily="50" charset="-128"/>
            </a:endParaRPr>
          </a:p>
          <a:p>
            <a:pPr marL="0" indent="0">
              <a:buNone/>
            </a:pPr>
            <a:r>
              <a:rPr lang="ja-JP" altLang="en-US" sz="2400" dirty="0" smtClean="0">
                <a:solidFill>
                  <a:srgbClr val="C00000"/>
                </a:solidFill>
                <a:latin typeface="Meiryo UI" pitchFamily="50" charset="-128"/>
                <a:ea typeface="Meiryo UI" pitchFamily="50" charset="-128"/>
                <a:cs typeface="Meiryo UI" pitchFamily="50" charset="-128"/>
              </a:rPr>
              <a:t>回答）新商品、地場産品の開発費用、</a:t>
            </a:r>
            <a:endParaRPr lang="en-US" altLang="ja-JP" sz="2400" dirty="0" smtClean="0">
              <a:solidFill>
                <a:srgbClr val="C00000"/>
              </a:solidFill>
              <a:latin typeface="Meiryo UI" pitchFamily="50" charset="-128"/>
              <a:ea typeface="Meiryo UI" pitchFamily="50" charset="-128"/>
              <a:cs typeface="Meiryo UI" pitchFamily="50" charset="-128"/>
            </a:endParaRPr>
          </a:p>
          <a:p>
            <a:pPr marL="0" indent="0">
              <a:buNone/>
            </a:pPr>
            <a:r>
              <a:rPr lang="ja-JP" altLang="en-US" sz="2400" dirty="0" smtClean="0">
                <a:solidFill>
                  <a:srgbClr val="C00000"/>
                </a:solidFill>
                <a:latin typeface="Meiryo UI" pitchFamily="50" charset="-128"/>
                <a:ea typeface="Meiryo UI" pitchFamily="50" charset="-128"/>
                <a:cs typeface="Meiryo UI" pitchFamily="50" charset="-128"/>
              </a:rPr>
              <a:t>加工場開設等を想定しております。</a:t>
            </a:r>
            <a:endParaRPr lang="en-US" altLang="ja-JP" sz="2400" dirty="0" smtClean="0">
              <a:solidFill>
                <a:srgbClr val="C00000"/>
              </a:solidFill>
              <a:latin typeface="Meiryo UI" pitchFamily="50" charset="-128"/>
              <a:ea typeface="Meiryo UI" pitchFamily="50" charset="-128"/>
              <a:cs typeface="Meiryo UI" pitchFamily="50" charset="-128"/>
            </a:endParaRPr>
          </a:p>
          <a:p>
            <a:pPr marL="0" indent="0">
              <a:buNone/>
            </a:pPr>
            <a:r>
              <a:rPr lang="ja-JP" altLang="en-US" sz="2400" dirty="0" smtClean="0">
                <a:latin typeface="Meiryo UI" pitchFamily="50" charset="-128"/>
                <a:ea typeface="Meiryo UI" pitchFamily="50" charset="-128"/>
                <a:cs typeface="Meiryo UI" pitchFamily="50" charset="-128"/>
              </a:rPr>
              <a:t>・ＣＦの募集期間は？</a:t>
            </a:r>
            <a:endParaRPr lang="en-US" altLang="ja-JP" sz="2400" dirty="0" smtClean="0">
              <a:latin typeface="Meiryo UI" pitchFamily="50" charset="-128"/>
              <a:ea typeface="Meiryo UI" pitchFamily="50" charset="-128"/>
              <a:cs typeface="Meiryo UI" pitchFamily="50" charset="-128"/>
            </a:endParaRPr>
          </a:p>
          <a:p>
            <a:pPr marL="0" indent="0">
              <a:buNone/>
            </a:pPr>
            <a:r>
              <a:rPr lang="ja-JP" altLang="en-US" sz="2400" dirty="0" smtClean="0">
                <a:solidFill>
                  <a:srgbClr val="C00000"/>
                </a:solidFill>
                <a:latin typeface="Meiryo UI" pitchFamily="50" charset="-128"/>
                <a:ea typeface="Meiryo UI" pitchFamily="50" charset="-128"/>
                <a:cs typeface="Meiryo UI" pitchFamily="50" charset="-128"/>
              </a:rPr>
              <a:t>回答）３カ月以内です。</a:t>
            </a:r>
            <a:endParaRPr lang="en-US" altLang="ja-JP" sz="2400" dirty="0" smtClean="0">
              <a:solidFill>
                <a:srgbClr val="C00000"/>
              </a:solidFill>
              <a:latin typeface="Meiryo UI" pitchFamily="50" charset="-128"/>
              <a:ea typeface="Meiryo UI" pitchFamily="50" charset="-128"/>
              <a:cs typeface="Meiryo UI" pitchFamily="50" charset="-128"/>
            </a:endParaRPr>
          </a:p>
          <a:p>
            <a:pPr marL="0" indent="0">
              <a:buNone/>
            </a:pPr>
            <a:r>
              <a:rPr lang="ja-JP" altLang="en-US" sz="2400" dirty="0" smtClean="0">
                <a:latin typeface="Meiryo UI" pitchFamily="50" charset="-128"/>
                <a:ea typeface="Meiryo UI" pitchFamily="50" charset="-128"/>
                <a:cs typeface="Meiryo UI" pitchFamily="50" charset="-128"/>
              </a:rPr>
              <a:t>・目標金額とは？最低金額は？</a:t>
            </a:r>
            <a:endParaRPr lang="en-US" altLang="ja-JP" sz="2400" dirty="0" smtClean="0">
              <a:latin typeface="Meiryo UI" pitchFamily="50" charset="-128"/>
              <a:ea typeface="Meiryo UI" pitchFamily="50" charset="-128"/>
              <a:cs typeface="Meiryo UI" pitchFamily="50" charset="-128"/>
            </a:endParaRPr>
          </a:p>
          <a:p>
            <a:pPr marL="0" indent="0">
              <a:buNone/>
            </a:pPr>
            <a:r>
              <a:rPr lang="ja-JP" altLang="en-US" sz="2400" dirty="0" smtClean="0">
                <a:solidFill>
                  <a:srgbClr val="C00000"/>
                </a:solidFill>
                <a:latin typeface="Meiryo UI" pitchFamily="50" charset="-128"/>
                <a:ea typeface="Meiryo UI" pitchFamily="50" charset="-128"/>
                <a:cs typeface="Meiryo UI" pitchFamily="50" charset="-128"/>
              </a:rPr>
              <a:t>回答）サイト上の目標金額は、寄附で集める目標の金額を意味します。（事業者様が必要な金額である補助対象経費とは異なります。仮に事業に１，０００万円必要で全額を寄付で賄おうとした場合は、サイト上の寄附の目標額を２，５００万円と記載します。目標額については、事業者様と相談の上決定したいと考えております。</a:t>
            </a:r>
            <a:endParaRPr lang="en-US" altLang="ja-JP" sz="2400" dirty="0" smtClean="0">
              <a:solidFill>
                <a:srgbClr val="C00000"/>
              </a:solidFill>
              <a:latin typeface="Meiryo UI" pitchFamily="50" charset="-128"/>
              <a:ea typeface="Meiryo UI" pitchFamily="50" charset="-128"/>
              <a:cs typeface="Meiryo UI" pitchFamily="50" charset="-128"/>
            </a:endParaRPr>
          </a:p>
          <a:p>
            <a:pPr marL="0" indent="0">
              <a:buNone/>
            </a:pPr>
            <a:r>
              <a:rPr lang="ja-JP" altLang="en-US" sz="2400" smtClean="0">
                <a:solidFill>
                  <a:srgbClr val="C00000"/>
                </a:solidFill>
                <a:latin typeface="Meiryo UI" pitchFamily="50" charset="-128"/>
                <a:ea typeface="Meiryo UI" pitchFamily="50" charset="-128"/>
                <a:cs typeface="Meiryo UI" pitchFamily="50" charset="-128"/>
              </a:rPr>
              <a:t>サイト上の目標金額は、最低</a:t>
            </a:r>
            <a:r>
              <a:rPr lang="ja-JP" altLang="en-US" sz="2400" dirty="0" smtClean="0">
                <a:solidFill>
                  <a:srgbClr val="C00000"/>
                </a:solidFill>
                <a:latin typeface="Meiryo UI" pitchFamily="50" charset="-128"/>
                <a:ea typeface="Meiryo UI" pitchFamily="50" charset="-128"/>
                <a:cs typeface="Meiryo UI" pitchFamily="50" charset="-128"/>
              </a:rPr>
              <a:t>１００万円以上となります。</a:t>
            </a:r>
            <a:endParaRPr lang="en-US" altLang="ja-JP" sz="2400" dirty="0" smtClean="0">
              <a:solidFill>
                <a:srgbClr val="C00000"/>
              </a:solidFill>
              <a:latin typeface="Meiryo UI" pitchFamily="50" charset="-128"/>
              <a:ea typeface="Meiryo UI" pitchFamily="50" charset="-128"/>
              <a:cs typeface="Meiryo UI" pitchFamily="50" charset="-128"/>
            </a:endParaRPr>
          </a:p>
          <a:p>
            <a:pPr marL="0" indent="0">
              <a:buNone/>
            </a:pPr>
            <a:endParaRPr lang="en-US" altLang="ja-JP" sz="2400" dirty="0" smtClean="0">
              <a:latin typeface="Meiryo UI" pitchFamily="50" charset="-128"/>
              <a:ea typeface="Meiryo UI" pitchFamily="50" charset="-128"/>
              <a:cs typeface="Meiryo UI" pitchFamily="50" charset="-128"/>
            </a:endParaRPr>
          </a:p>
        </p:txBody>
      </p:sp>
      <p:sp>
        <p:nvSpPr>
          <p:cNvPr id="12" name="フッター プレースホルダー 11"/>
          <p:cNvSpPr>
            <a:spLocks noGrp="1"/>
          </p:cNvSpPr>
          <p:nvPr>
            <p:ph type="ftr" sz="quarter" idx="11"/>
          </p:nvPr>
        </p:nvSpPr>
        <p:spPr/>
        <p:txBody>
          <a:bodyPr/>
          <a:lstStyle/>
          <a:p>
            <a:r>
              <a:rPr lang="en-US" altLang="ja-JP" dirty="0">
                <a:solidFill>
                  <a:schemeClr val="tx1"/>
                </a:solidFill>
              </a:rPr>
              <a:t>7</a:t>
            </a:r>
            <a:endParaRPr kumimoji="1" lang="ja-JP" altLang="en-US" dirty="0">
              <a:solidFill>
                <a:schemeClr val="tx1"/>
              </a:solidFill>
            </a:endParaRPr>
          </a:p>
        </p:txBody>
      </p:sp>
      <p:pic>
        <p:nvPicPr>
          <p:cNvPr id="3" name="図 2"/>
          <p:cNvPicPr>
            <a:picLocks noChangeAspect="1"/>
          </p:cNvPicPr>
          <p:nvPr/>
        </p:nvPicPr>
        <p:blipFill rotWithShape="1">
          <a:blip r:embed="rId2"/>
          <a:srcRect t="10129" b="6914"/>
          <a:stretch/>
        </p:blipFill>
        <p:spPr>
          <a:xfrm>
            <a:off x="6033687" y="1194519"/>
            <a:ext cx="5946481" cy="2773511"/>
          </a:xfrm>
          <a:prstGeom prst="rect">
            <a:avLst/>
          </a:prstGeom>
        </p:spPr>
      </p:pic>
      <p:sp>
        <p:nvSpPr>
          <p:cNvPr id="4" name="テキスト ボックス 3"/>
          <p:cNvSpPr txBox="1"/>
          <p:nvPr/>
        </p:nvSpPr>
        <p:spPr>
          <a:xfrm>
            <a:off x="5087888" y="3598699"/>
            <a:ext cx="184731" cy="369332"/>
          </a:xfrm>
          <a:prstGeom prst="rect">
            <a:avLst/>
          </a:prstGeom>
          <a:noFill/>
        </p:spPr>
        <p:txBody>
          <a:bodyPr wrap="none" rtlCol="0">
            <a:spAutoFit/>
          </a:bodyPr>
          <a:lstStyle/>
          <a:p>
            <a:endParaRPr kumimoji="1" lang="ja-JP" altLang="en-US"/>
          </a:p>
        </p:txBody>
      </p:sp>
      <p:sp>
        <p:nvSpPr>
          <p:cNvPr id="6" name="テキスト ボックス 5"/>
          <p:cNvSpPr txBox="1"/>
          <p:nvPr/>
        </p:nvSpPr>
        <p:spPr>
          <a:xfrm flipH="1">
            <a:off x="8441489" y="4124985"/>
            <a:ext cx="2180757"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例）上士幌町</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76026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2971</TotalTime>
  <Words>1043</Words>
  <Application>Microsoft Office PowerPoint</Application>
  <PresentationFormat>ワイド画面</PresentationFormat>
  <Paragraphs>144</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HGS教科書体</vt:lpstr>
      <vt:lpstr>Meiryo UI</vt:lpstr>
      <vt:lpstr>ＭＳ Ｐゴシック</vt:lpstr>
      <vt:lpstr>游ゴシック</vt:lpstr>
      <vt:lpstr>Arial</vt:lpstr>
      <vt:lpstr>Calibri</vt:lpstr>
      <vt:lpstr>Office ​​テーマ</vt:lpstr>
      <vt:lpstr>　 </vt:lpstr>
      <vt:lpstr>ふるさと納税CF補助金とは？</vt:lpstr>
      <vt:lpstr>ふるさと納税CF補助金の目的は？</vt:lpstr>
      <vt:lpstr>補助対象者は？</vt:lpstr>
      <vt:lpstr>クラウドファンディングで集まった寄附金の使途の内訳</vt:lpstr>
      <vt:lpstr>補助事業全体フロー</vt:lpstr>
      <vt:lpstr>ふるさと納税クラウドファンディング（ＣＦ）のポイント</vt:lpstr>
      <vt:lpstr>ふるさと納税クラウドファンディング（ＣＦ）Q＆A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日本で最も美しい村づくり 北海道連携会議</dc:title>
  <dc:creator>kikaku2</dc:creator>
  <cp:lastModifiedBy>金沢 愛</cp:lastModifiedBy>
  <cp:revision>219</cp:revision>
  <cp:lastPrinted>2021-02-25T08:12:06Z</cp:lastPrinted>
  <dcterms:created xsi:type="dcterms:W3CDTF">2013-07-13T23:46:04Z</dcterms:created>
  <dcterms:modified xsi:type="dcterms:W3CDTF">2021-04-16T06:04:46Z</dcterms:modified>
</cp:coreProperties>
</file>